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1" r:id="rId6"/>
    <p:sldId id="294" r:id="rId7"/>
    <p:sldId id="295" r:id="rId8"/>
    <p:sldId id="264" r:id="rId9"/>
    <p:sldId id="265" r:id="rId10"/>
    <p:sldId id="266" r:id="rId11"/>
    <p:sldId id="267" r:id="rId12"/>
    <p:sldId id="268" r:id="rId13"/>
    <p:sldId id="269" r:id="rId14"/>
    <p:sldId id="301" r:id="rId15"/>
    <p:sldId id="270" r:id="rId16"/>
    <p:sldId id="271" r:id="rId17"/>
    <p:sldId id="272" r:id="rId18"/>
    <p:sldId id="287" r:id="rId19"/>
    <p:sldId id="260" r:id="rId20"/>
    <p:sldId id="273" r:id="rId21"/>
    <p:sldId id="302" r:id="rId22"/>
    <p:sldId id="303" r:id="rId23"/>
    <p:sldId id="290" r:id="rId24"/>
    <p:sldId id="276" r:id="rId25"/>
    <p:sldId id="296" r:id="rId26"/>
    <p:sldId id="291" r:id="rId27"/>
    <p:sldId id="297" r:id="rId28"/>
    <p:sldId id="298" r:id="rId29"/>
    <p:sldId id="293" r:id="rId30"/>
    <p:sldId id="299" r:id="rId31"/>
    <p:sldId id="300" r:id="rId32"/>
    <p:sldId id="281" r:id="rId33"/>
    <p:sldId id="282" r:id="rId34"/>
    <p:sldId id="284" r:id="rId35"/>
    <p:sldId id="285" r:id="rId36"/>
    <p:sldId id="304" r:id="rId37"/>
    <p:sldId id="305" r:id="rId38"/>
    <p:sldId id="306" r:id="rId39"/>
    <p:sldId id="307" r:id="rId40"/>
    <p:sldId id="28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50" autoAdjust="0"/>
    <p:restoredTop sz="94660"/>
  </p:normalViewPr>
  <p:slideViewPr>
    <p:cSldViewPr>
      <p:cViewPr varScale="1">
        <p:scale>
          <a:sx n="70" d="100"/>
          <a:sy n="70" d="100"/>
        </p:scale>
        <p:origin x="74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marL="0" indent="0" algn="ctr" rtl="1">
              <a:buNone/>
            </a:pPr>
            <a:r>
              <a:rPr lang="ar-JO" sz="8000" b="1" dirty="0" smtClean="0">
                <a:solidFill>
                  <a:srgbClr val="FFFF00"/>
                </a:solidFill>
              </a:rPr>
              <a:t>2 </a:t>
            </a:r>
            <a:r>
              <a:rPr lang="ar-JO" sz="8000" b="1" dirty="0" err="1" smtClean="0">
                <a:solidFill>
                  <a:srgbClr val="FFFF00"/>
                </a:solidFill>
              </a:rPr>
              <a:t>تيموثاوس</a:t>
            </a:r>
            <a:r>
              <a:rPr lang="ar-JO" sz="8000" b="1" dirty="0" smtClean="0">
                <a:solidFill>
                  <a:srgbClr val="FFFF00"/>
                </a:solidFill>
              </a:rPr>
              <a:t> 2: 1-13 </a:t>
            </a:r>
            <a:endParaRPr lang="en-AU" sz="8000" b="1" dirty="0">
              <a:solidFill>
                <a:srgbClr val="FFFF00"/>
              </a:solidFill>
            </a:endParaRPr>
          </a:p>
        </p:txBody>
      </p:sp>
    </p:spTree>
    <p:extLst>
      <p:ext uri="{BB962C8B-B14F-4D97-AF65-F5344CB8AC3E}">
        <p14:creationId xmlns:p14="http://schemas.microsoft.com/office/powerpoint/2010/main" val="236135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059363"/>
          </a:xfrm>
        </p:spPr>
        <p:txBody>
          <a:bodyPr>
            <a:normAutofit/>
          </a:bodyPr>
          <a:lstStyle/>
          <a:p>
            <a:pPr marL="0" indent="0" algn="just" rtl="1">
              <a:buNone/>
            </a:pPr>
            <a:r>
              <a:rPr lang="ar-JO" sz="4200" b="1" dirty="0" smtClean="0">
                <a:solidFill>
                  <a:srgbClr val="FFFF00"/>
                </a:solidFill>
              </a:rPr>
              <a:t>(2 أخبار الأيام 15: 2) «... الربُ مَعَكُم ما كُنتُم مَعَهُ، وإن طَلَبتُموهُ يوجَد لكُم، وإنْ تَرَكْتُموهُ يَتْرُككم.»</a:t>
            </a:r>
          </a:p>
          <a:p>
            <a:pPr marL="0" indent="0" algn="r" rtl="1">
              <a:buNone/>
            </a:pPr>
            <a:endParaRPr lang="en-AU" sz="4200" b="1" dirty="0">
              <a:solidFill>
                <a:srgbClr val="FFFF00"/>
              </a:solidFill>
            </a:endParaRPr>
          </a:p>
        </p:txBody>
      </p:sp>
    </p:spTree>
    <p:extLst>
      <p:ext uri="{BB962C8B-B14F-4D97-AF65-F5344CB8AC3E}">
        <p14:creationId xmlns:p14="http://schemas.microsoft.com/office/powerpoint/2010/main" val="1560492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5181600"/>
          </a:xfrm>
        </p:spPr>
        <p:txBody>
          <a:bodyPr>
            <a:noAutofit/>
          </a:bodyPr>
          <a:lstStyle/>
          <a:p>
            <a:pPr marL="0" indent="0" algn="just" rtl="1">
              <a:buNone/>
            </a:pPr>
            <a:r>
              <a:rPr lang="ar-JO" sz="4000" b="1" dirty="0" smtClean="0">
                <a:solidFill>
                  <a:srgbClr val="FFFF00"/>
                </a:solidFill>
              </a:rPr>
              <a:t>2 أخبار الأيام 16: </a:t>
            </a:r>
          </a:p>
          <a:p>
            <a:pPr marL="0" indent="0" algn="just" rtl="1">
              <a:buNone/>
            </a:pPr>
            <a:r>
              <a:rPr lang="ar-JO" sz="4000" b="1" dirty="0" smtClean="0">
                <a:solidFill>
                  <a:srgbClr val="FFFF00"/>
                </a:solidFill>
              </a:rPr>
              <a:t>(7) «من اجل أنك استندتَ على ملك أرام ولم تَستند على الرب إلهك، لذلك قد نَجَا جيشُ ملك أرام من يدِكَ. (8) ألم يَكُن </a:t>
            </a:r>
            <a:r>
              <a:rPr lang="ar-JO" sz="4000" b="1" dirty="0" err="1" smtClean="0">
                <a:solidFill>
                  <a:srgbClr val="FFFF00"/>
                </a:solidFill>
              </a:rPr>
              <a:t>الكوشيون</a:t>
            </a:r>
            <a:r>
              <a:rPr lang="ar-JO" sz="4000" b="1" dirty="0" smtClean="0">
                <a:solidFill>
                  <a:srgbClr val="FFFF00"/>
                </a:solidFill>
              </a:rPr>
              <a:t> </a:t>
            </a:r>
            <a:r>
              <a:rPr lang="ar-JO" sz="4000" b="1" dirty="0" err="1" smtClean="0">
                <a:solidFill>
                  <a:srgbClr val="FFFF00"/>
                </a:solidFill>
              </a:rPr>
              <a:t>واللُوبيون</a:t>
            </a:r>
            <a:r>
              <a:rPr lang="ar-JO" sz="4000" b="1" dirty="0" smtClean="0">
                <a:solidFill>
                  <a:srgbClr val="FFFF00"/>
                </a:solidFill>
              </a:rPr>
              <a:t> جيشاً كثيراً بمركباتٍ وفرسانٍ كثيرةٍ جداً؟ فمن أجل أنك استندتَ على الرب دَفَعَهُم لِيدكَ. (9) لأنَ عَيْني الرب تَجولان في كل الأرض لِيَتَشَدَّد مع الذين قلوبهُم كاملةُ نحوهُ.»</a:t>
            </a:r>
            <a:endParaRPr lang="en-AU" sz="4000" b="1" dirty="0">
              <a:solidFill>
                <a:srgbClr val="FFFF00"/>
              </a:solidFill>
            </a:endParaRPr>
          </a:p>
          <a:p>
            <a:pPr marL="0" indent="0" algn="just">
              <a:buNone/>
            </a:pPr>
            <a:endParaRPr lang="en-AU" sz="4000" dirty="0"/>
          </a:p>
        </p:txBody>
      </p:sp>
    </p:spTree>
    <p:extLst>
      <p:ext uri="{BB962C8B-B14F-4D97-AF65-F5344CB8AC3E}">
        <p14:creationId xmlns:p14="http://schemas.microsoft.com/office/powerpoint/2010/main" val="4158024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059363"/>
          </a:xfrm>
        </p:spPr>
        <p:txBody>
          <a:bodyPr>
            <a:normAutofit/>
          </a:bodyPr>
          <a:lstStyle/>
          <a:p>
            <a:pPr marL="0" indent="0" algn="r" rtl="1">
              <a:buNone/>
            </a:pPr>
            <a:r>
              <a:rPr lang="ar-JO" sz="4000" b="1" dirty="0" smtClean="0">
                <a:solidFill>
                  <a:srgbClr val="FFFF00"/>
                </a:solidFill>
              </a:rPr>
              <a:t>2. قُم بإعادة انتاج قادة ناشئين</a:t>
            </a:r>
            <a:endParaRPr lang="en-AU" sz="4000" b="1" dirty="0" smtClean="0">
              <a:solidFill>
                <a:srgbClr val="FFFF00"/>
              </a:solidFill>
            </a:endParaRPr>
          </a:p>
          <a:p>
            <a:pPr marL="0" indent="0">
              <a:buNone/>
            </a:pPr>
            <a:endParaRPr lang="en-AU" sz="4000" b="1" dirty="0">
              <a:solidFill>
                <a:srgbClr val="FFFF00"/>
              </a:solidFill>
            </a:endParaRPr>
          </a:p>
          <a:p>
            <a:pPr marL="0" indent="0" algn="r" rtl="1">
              <a:buNone/>
            </a:pPr>
            <a:r>
              <a:rPr lang="ar-JO" sz="4000" b="1" dirty="0" smtClean="0">
                <a:solidFill>
                  <a:srgbClr val="FFFF00"/>
                </a:solidFill>
              </a:rPr>
              <a:t>(2) وما سَمعتَهُ مني بشهودٍ كثيرين، أودعهُ أناساً أمناء يكونون أكفاء أن يُعَلموا آخرين أيضاً. </a:t>
            </a:r>
            <a:endParaRPr lang="en-AU" sz="4000" b="1" dirty="0">
              <a:solidFill>
                <a:srgbClr val="FFFF00"/>
              </a:solidFill>
            </a:endParaRPr>
          </a:p>
        </p:txBody>
      </p:sp>
    </p:spTree>
    <p:extLst>
      <p:ext uri="{BB962C8B-B14F-4D97-AF65-F5344CB8AC3E}">
        <p14:creationId xmlns:p14="http://schemas.microsoft.com/office/powerpoint/2010/main" val="2469540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059363"/>
          </a:xfrm>
        </p:spPr>
        <p:txBody>
          <a:bodyPr>
            <a:normAutofit/>
          </a:bodyPr>
          <a:lstStyle/>
          <a:p>
            <a:pPr marL="0" indent="0" algn="r" rtl="1">
              <a:buNone/>
            </a:pPr>
            <a:r>
              <a:rPr lang="ar-JO" sz="4000" b="1" dirty="0" smtClean="0">
                <a:solidFill>
                  <a:srgbClr val="FFFF00"/>
                </a:solidFill>
              </a:rPr>
              <a:t>أربعة مُستويات لتطوير القيادة</a:t>
            </a:r>
            <a:endParaRPr lang="en-AU" sz="4000" b="1" dirty="0" smtClean="0">
              <a:solidFill>
                <a:srgbClr val="FFFF00"/>
              </a:solidFill>
            </a:endParaRPr>
          </a:p>
          <a:p>
            <a:pPr marL="0" indent="0" algn="r" rtl="1">
              <a:buNone/>
            </a:pPr>
            <a:r>
              <a:rPr lang="ar-JO" sz="4000" b="1" dirty="0" smtClean="0">
                <a:solidFill>
                  <a:srgbClr val="FFFF00"/>
                </a:solidFill>
              </a:rPr>
              <a:t>	يسوع – بولس </a:t>
            </a:r>
          </a:p>
          <a:p>
            <a:pPr marL="0" indent="0" algn="r" rtl="1">
              <a:buNone/>
            </a:pPr>
            <a:r>
              <a:rPr lang="ar-JO" sz="4000" b="1" dirty="0" smtClean="0">
                <a:solidFill>
                  <a:srgbClr val="FFFF00"/>
                </a:solidFill>
              </a:rPr>
              <a:t>	بولس – </a:t>
            </a:r>
            <a:r>
              <a:rPr lang="ar-JO" sz="4000" b="1" dirty="0" err="1" smtClean="0">
                <a:solidFill>
                  <a:srgbClr val="FFFF00"/>
                </a:solidFill>
              </a:rPr>
              <a:t>تيموثاوس</a:t>
            </a:r>
            <a:r>
              <a:rPr lang="ar-JO" sz="4000" b="1" dirty="0" smtClean="0">
                <a:solidFill>
                  <a:srgbClr val="FFFF00"/>
                </a:solidFill>
              </a:rPr>
              <a:t> </a:t>
            </a:r>
          </a:p>
          <a:p>
            <a:pPr marL="0" indent="0" algn="r" rtl="1">
              <a:buNone/>
            </a:pPr>
            <a:r>
              <a:rPr lang="ar-JO" sz="4000" b="1" dirty="0" smtClean="0">
                <a:solidFill>
                  <a:srgbClr val="FFFF00"/>
                </a:solidFill>
              </a:rPr>
              <a:t>	</a:t>
            </a:r>
            <a:r>
              <a:rPr lang="ar-JO" sz="4000" b="1" dirty="0" err="1" smtClean="0">
                <a:solidFill>
                  <a:srgbClr val="FFFF00"/>
                </a:solidFill>
              </a:rPr>
              <a:t>تيموثاوس</a:t>
            </a:r>
            <a:r>
              <a:rPr lang="ar-JO" sz="4000" b="1" dirty="0" smtClean="0">
                <a:solidFill>
                  <a:srgbClr val="FFFF00"/>
                </a:solidFill>
              </a:rPr>
              <a:t> – رجال يُعتَمد عليهم (أمناء) </a:t>
            </a:r>
          </a:p>
          <a:p>
            <a:pPr marL="0" indent="0" algn="r" rtl="1">
              <a:buNone/>
            </a:pPr>
            <a:r>
              <a:rPr lang="ar-JO" sz="4000" b="1" dirty="0" smtClean="0">
                <a:solidFill>
                  <a:srgbClr val="FFFF00"/>
                </a:solidFill>
              </a:rPr>
              <a:t>	رجال أمناء - آخرون</a:t>
            </a:r>
            <a:endParaRPr lang="en-AU" sz="4000" b="1" dirty="0" smtClean="0">
              <a:solidFill>
                <a:srgbClr val="FFFF00"/>
              </a:solidFill>
            </a:endParaRPr>
          </a:p>
        </p:txBody>
      </p:sp>
    </p:spTree>
    <p:extLst>
      <p:ext uri="{BB962C8B-B14F-4D97-AF65-F5344CB8AC3E}">
        <p14:creationId xmlns:p14="http://schemas.microsoft.com/office/powerpoint/2010/main" val="2249512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t>
            </a:r>
            <a:endParaRPr lang="en-AU" dirty="0"/>
          </a:p>
        </p:txBody>
      </p:sp>
      <p:sp>
        <p:nvSpPr>
          <p:cNvPr id="3" name="Content Placeholder 2"/>
          <p:cNvSpPr>
            <a:spLocks noGrp="1"/>
          </p:cNvSpPr>
          <p:nvPr>
            <p:ph idx="1"/>
          </p:nvPr>
        </p:nvSpPr>
        <p:spPr>
          <a:xfrm>
            <a:off x="457200" y="1066800"/>
            <a:ext cx="8229600" cy="5059363"/>
          </a:xfrm>
        </p:spPr>
        <p:txBody>
          <a:bodyPr/>
          <a:lstStyle/>
          <a:p>
            <a:pPr marL="0" indent="0" algn="r" rtl="1">
              <a:buNone/>
            </a:pPr>
            <a:r>
              <a:rPr lang="ar-EG" b="1" dirty="0" smtClean="0">
                <a:solidFill>
                  <a:srgbClr val="FFFF00"/>
                </a:solidFill>
              </a:rPr>
              <a:t>«هل تقوم بأعمال 10 رجال أم تضع 10 رجال للعمل؟»</a:t>
            </a:r>
            <a:endParaRPr lang="en-AU" b="1" dirty="0" smtClean="0">
              <a:solidFill>
                <a:srgbClr val="FFFF00"/>
              </a:solidFill>
            </a:endParaRPr>
          </a:p>
          <a:p>
            <a:pPr marL="0" indent="0">
              <a:buNone/>
            </a:pPr>
            <a:endParaRPr lang="en-AU" b="1" dirty="0">
              <a:solidFill>
                <a:srgbClr val="FFFF00"/>
              </a:solidFill>
            </a:endParaRPr>
          </a:p>
          <a:p>
            <a:pPr marL="0" indent="0">
              <a:buNone/>
            </a:pPr>
            <a:r>
              <a:rPr lang="en-AU" b="1" dirty="0">
                <a:solidFill>
                  <a:srgbClr val="FFFF00"/>
                </a:solidFill>
              </a:rPr>
              <a:t>	</a:t>
            </a:r>
            <a:r>
              <a:rPr lang="en-AU" b="1" dirty="0" smtClean="0">
                <a:solidFill>
                  <a:srgbClr val="FFFF00"/>
                </a:solidFill>
              </a:rPr>
              <a:t>		</a:t>
            </a:r>
          </a:p>
          <a:p>
            <a:pPr marL="400050" lvl="1" indent="0">
              <a:buNone/>
            </a:pPr>
            <a:r>
              <a:rPr lang="ar-EG" b="1" dirty="0" smtClean="0">
                <a:solidFill>
                  <a:srgbClr val="FFFF00"/>
                </a:solidFill>
              </a:rPr>
              <a:t>جون ويسلي</a:t>
            </a:r>
            <a:endParaRPr lang="en-AU" b="1" dirty="0" smtClean="0">
              <a:solidFill>
                <a:srgbClr val="FFFF00"/>
              </a:solidFill>
            </a:endParaRPr>
          </a:p>
          <a:p>
            <a:pPr marL="0" indent="0" rtl="1">
              <a:buNone/>
            </a:pPr>
            <a:r>
              <a:rPr lang="en-AU" b="1" dirty="0" smtClean="0">
                <a:solidFill>
                  <a:srgbClr val="FFFF00"/>
                </a:solidFill>
              </a:rPr>
              <a:t>				(1703 - 1791)   </a:t>
            </a:r>
            <a:endParaRPr lang="en-AU" b="1" dirty="0">
              <a:solidFill>
                <a:srgbClr val="FFFF00"/>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743200"/>
            <a:ext cx="2585673" cy="3096000"/>
          </a:xfrm>
          <a:prstGeom prst="rect">
            <a:avLst/>
          </a:prstGeom>
        </p:spPr>
      </p:pic>
    </p:spTree>
    <p:extLst>
      <p:ext uri="{BB962C8B-B14F-4D97-AF65-F5344CB8AC3E}">
        <p14:creationId xmlns:p14="http://schemas.microsoft.com/office/powerpoint/2010/main" val="1420875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marL="0" indent="0" algn="r" rtl="1">
              <a:buNone/>
            </a:pPr>
            <a:r>
              <a:rPr lang="ar-JO" sz="4000" b="1" dirty="0" smtClean="0">
                <a:solidFill>
                  <a:srgbClr val="FFFF00"/>
                </a:solidFill>
              </a:rPr>
              <a:t>3. تحمَّل المَشَقات</a:t>
            </a:r>
          </a:p>
          <a:p>
            <a:pPr marL="0" indent="0" algn="r" rtl="1">
              <a:buNone/>
            </a:pPr>
            <a:r>
              <a:rPr lang="ar-JO" sz="4000" b="1" dirty="0" smtClean="0">
                <a:solidFill>
                  <a:srgbClr val="FFFF00"/>
                </a:solidFill>
              </a:rPr>
              <a:t>(3) فاشترك أنتَ في احتمال المشقات كجُندي صالح ليسوع المسيح. </a:t>
            </a:r>
            <a:endParaRPr lang="en-AU" sz="4000" b="1" dirty="0" smtClean="0">
              <a:solidFill>
                <a:srgbClr val="FFFF00"/>
              </a:solidFill>
            </a:endParaRPr>
          </a:p>
          <a:p>
            <a:pPr marL="0" indent="0">
              <a:buNone/>
            </a:pPr>
            <a:endParaRPr lang="en-AU" sz="4000" dirty="0"/>
          </a:p>
        </p:txBody>
      </p:sp>
    </p:spTree>
    <p:extLst>
      <p:ext uri="{BB962C8B-B14F-4D97-AF65-F5344CB8AC3E}">
        <p14:creationId xmlns:p14="http://schemas.microsoft.com/office/powerpoint/2010/main" val="3953673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382000" cy="5334000"/>
          </a:xfrm>
        </p:spPr>
        <p:txBody>
          <a:bodyPr>
            <a:noAutofit/>
          </a:bodyPr>
          <a:lstStyle/>
          <a:p>
            <a:pPr marL="0" indent="0" algn="r" rtl="1">
              <a:buNone/>
            </a:pPr>
            <a:r>
              <a:rPr lang="ar-JO" sz="4000" b="1" dirty="0" smtClean="0">
                <a:solidFill>
                  <a:srgbClr val="FFFF00"/>
                </a:solidFill>
              </a:rPr>
              <a:t>التَحَمُل = </a:t>
            </a:r>
          </a:p>
          <a:p>
            <a:pPr algn="r" rtl="1"/>
            <a:r>
              <a:rPr lang="ar-JO" sz="3500" b="1" dirty="0" smtClean="0">
                <a:solidFill>
                  <a:srgbClr val="FFFF00"/>
                </a:solidFill>
              </a:rPr>
              <a:t>التعافي، المُرونة </a:t>
            </a:r>
          </a:p>
          <a:p>
            <a:pPr algn="r" rtl="1"/>
            <a:r>
              <a:rPr lang="ar-JO" sz="3500" b="1" dirty="0" smtClean="0">
                <a:solidFill>
                  <a:srgbClr val="FFFF00"/>
                </a:solidFill>
              </a:rPr>
              <a:t>الثبات </a:t>
            </a:r>
          </a:p>
          <a:p>
            <a:pPr algn="r" rtl="1"/>
            <a:r>
              <a:rPr lang="ar-JO" sz="3500" b="1" dirty="0" smtClean="0">
                <a:solidFill>
                  <a:srgbClr val="FFFF00"/>
                </a:solidFill>
              </a:rPr>
              <a:t>المُثابرة</a:t>
            </a:r>
          </a:p>
          <a:p>
            <a:pPr algn="r" rtl="1"/>
            <a:r>
              <a:rPr lang="ar-JO" sz="3500" b="1" dirty="0" smtClean="0">
                <a:solidFill>
                  <a:srgbClr val="FFFF00"/>
                </a:solidFill>
              </a:rPr>
              <a:t>الصُمود أمام المِحَن، الشجاعة</a:t>
            </a:r>
          </a:p>
          <a:p>
            <a:pPr algn="r" rtl="1"/>
            <a:r>
              <a:rPr lang="ar-JO" sz="3500" b="1" dirty="0" smtClean="0">
                <a:solidFill>
                  <a:srgbClr val="FFFF00"/>
                </a:solidFill>
              </a:rPr>
              <a:t>الرسوخ</a:t>
            </a:r>
          </a:p>
          <a:p>
            <a:pPr algn="r" rtl="1"/>
            <a:r>
              <a:rPr lang="ar-JO" sz="3500" b="1" dirty="0" smtClean="0">
                <a:solidFill>
                  <a:srgbClr val="FFFF00"/>
                </a:solidFill>
              </a:rPr>
              <a:t>الثبات على مبدأ (الاستمرارية)</a:t>
            </a:r>
          </a:p>
          <a:p>
            <a:pPr algn="r" rtl="1"/>
            <a:r>
              <a:rPr lang="ar-JO" sz="3500" b="1" dirty="0" smtClean="0">
                <a:solidFill>
                  <a:srgbClr val="FFFF00"/>
                </a:solidFill>
              </a:rPr>
              <a:t>الوفاء، الإخلاص، الأمانة </a:t>
            </a:r>
          </a:p>
          <a:p>
            <a:pPr marL="0" indent="0">
              <a:buNone/>
            </a:pPr>
            <a:endParaRPr lang="en-AU" sz="3500" b="1" dirty="0" smtClean="0">
              <a:solidFill>
                <a:srgbClr val="FFFF00"/>
              </a:solidFill>
            </a:endParaRPr>
          </a:p>
        </p:txBody>
      </p:sp>
    </p:spTree>
    <p:extLst>
      <p:ext uri="{BB962C8B-B14F-4D97-AF65-F5344CB8AC3E}">
        <p14:creationId xmlns:p14="http://schemas.microsoft.com/office/powerpoint/2010/main" val="2021645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8229600" cy="5059363"/>
          </a:xfrm>
        </p:spPr>
        <p:txBody>
          <a:bodyPr>
            <a:normAutofit/>
          </a:bodyPr>
          <a:lstStyle/>
          <a:p>
            <a:pPr marL="0" indent="0" algn="r" rtl="1">
              <a:buNone/>
            </a:pPr>
            <a:r>
              <a:rPr lang="ar-JO" sz="4000" b="1" dirty="0" smtClean="0">
                <a:solidFill>
                  <a:srgbClr val="FFFF00"/>
                </a:solidFill>
              </a:rPr>
              <a:t>أ. جُنديٌّ</a:t>
            </a:r>
            <a:endParaRPr lang="en-AU" sz="4000" b="1" dirty="0" smtClean="0">
              <a:solidFill>
                <a:srgbClr val="FFFF00"/>
              </a:solidFill>
            </a:endParaRPr>
          </a:p>
          <a:p>
            <a:pPr marL="0" indent="0" algn="r" rtl="1">
              <a:buNone/>
            </a:pPr>
            <a:endParaRPr lang="en-AU" sz="4000" dirty="0"/>
          </a:p>
          <a:p>
            <a:pPr marL="0" indent="0" algn="r" rtl="1">
              <a:buNone/>
            </a:pPr>
            <a:r>
              <a:rPr lang="ar-JO" sz="4000" b="1" dirty="0" smtClean="0">
                <a:solidFill>
                  <a:srgbClr val="FFFF00"/>
                </a:solidFill>
              </a:rPr>
              <a:t>(3) احتمل المَشقات كَجُندي صالح</a:t>
            </a:r>
          </a:p>
          <a:p>
            <a:pPr marL="0" indent="0" algn="r" rtl="1">
              <a:buNone/>
            </a:pPr>
            <a:r>
              <a:rPr lang="ar-JO" sz="4000" b="1" dirty="0" smtClean="0">
                <a:solidFill>
                  <a:srgbClr val="FFFF00"/>
                </a:solidFill>
              </a:rPr>
              <a:t>ليسوع المسيح. </a:t>
            </a:r>
            <a:endParaRPr lang="en-AU" sz="4000" dirty="0" smtClean="0"/>
          </a:p>
          <a:p>
            <a:pPr marL="0" indent="0" algn="r" rtl="1">
              <a:buNone/>
            </a:pPr>
            <a:endParaRPr lang="en-AU"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76400"/>
            <a:ext cx="2939967" cy="4191000"/>
          </a:xfrm>
          <a:prstGeom prst="rect">
            <a:avLst/>
          </a:prstGeom>
        </p:spPr>
      </p:pic>
    </p:spTree>
    <p:extLst>
      <p:ext uri="{BB962C8B-B14F-4D97-AF65-F5344CB8AC3E}">
        <p14:creationId xmlns:p14="http://schemas.microsoft.com/office/powerpoint/2010/main" val="3995290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marL="0" indent="0" algn="r" rtl="1">
              <a:buNone/>
            </a:pPr>
            <a:r>
              <a:rPr lang="ar-JO" sz="4200" b="1" dirty="0" smtClean="0">
                <a:solidFill>
                  <a:srgbClr val="FFFF00"/>
                </a:solidFill>
              </a:rPr>
              <a:t>(4) ليسَ أحد وهو يَتَجَند يَرتَبِك بأعمال الحياة لكي يُرضي من جَنّدهُ. </a:t>
            </a:r>
            <a:endParaRPr lang="en-AU" sz="4200" b="1" dirty="0">
              <a:solidFill>
                <a:srgbClr val="FFFF00"/>
              </a:solidFill>
            </a:endParaRPr>
          </a:p>
        </p:txBody>
      </p:sp>
    </p:spTree>
    <p:extLst>
      <p:ext uri="{BB962C8B-B14F-4D97-AF65-F5344CB8AC3E}">
        <p14:creationId xmlns:p14="http://schemas.microsoft.com/office/powerpoint/2010/main" val="4092291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67" y="3276600"/>
            <a:ext cx="3846033" cy="2844000"/>
          </a:xfrm>
          <a:prstGeom prst="rect">
            <a:avLst/>
          </a:prstGeom>
        </p:spPr>
      </p:pic>
      <p:sp>
        <p:nvSpPr>
          <p:cNvPr id="7" name="Content Placeholder 6"/>
          <p:cNvSpPr>
            <a:spLocks noGrp="1"/>
          </p:cNvSpPr>
          <p:nvPr>
            <p:ph idx="1"/>
          </p:nvPr>
        </p:nvSpPr>
        <p:spPr>
          <a:xfrm>
            <a:off x="228600" y="762000"/>
            <a:ext cx="8686800" cy="5364163"/>
          </a:xfrm>
        </p:spPr>
        <p:txBody>
          <a:bodyPr>
            <a:normAutofit/>
          </a:bodyPr>
          <a:lstStyle/>
          <a:p>
            <a:pPr marL="0" indent="0" algn="r" rtl="1">
              <a:buNone/>
            </a:pPr>
            <a:r>
              <a:rPr lang="ar-JO" sz="4000" b="1" dirty="0" smtClean="0">
                <a:solidFill>
                  <a:srgbClr val="FFFF00"/>
                </a:solidFill>
              </a:rPr>
              <a:t>ب. رياضيٌّ</a:t>
            </a:r>
            <a:endParaRPr lang="en-AU" sz="4000" b="1" dirty="0" smtClean="0">
              <a:solidFill>
                <a:srgbClr val="FFFF00"/>
              </a:solidFill>
            </a:endParaRPr>
          </a:p>
          <a:p>
            <a:pPr marL="0" indent="0" algn="r" rtl="1">
              <a:buNone/>
            </a:pPr>
            <a:endParaRPr lang="en-AU" sz="4000" dirty="0"/>
          </a:p>
          <a:p>
            <a:pPr marL="0" indent="0" algn="r" rtl="1">
              <a:buNone/>
            </a:pPr>
            <a:r>
              <a:rPr lang="ar-JO" sz="4000" b="1" dirty="0" smtClean="0">
                <a:solidFill>
                  <a:srgbClr val="FFFF00"/>
                </a:solidFill>
              </a:rPr>
              <a:t>(5) وأيضاً إن كانَ أحدٌ يُجاهد،</a:t>
            </a:r>
          </a:p>
          <a:p>
            <a:pPr marL="0" indent="0" algn="r" rtl="1">
              <a:buNone/>
            </a:pPr>
            <a:r>
              <a:rPr lang="ar-JO" sz="4000" b="1" dirty="0" smtClean="0">
                <a:solidFill>
                  <a:srgbClr val="FFFF00"/>
                </a:solidFill>
              </a:rPr>
              <a:t> لا يُكلّلُ إن لم يُجاهِد قانونياً.</a:t>
            </a:r>
            <a:endParaRPr lang="en-AU" sz="4000" dirty="0"/>
          </a:p>
        </p:txBody>
      </p:sp>
    </p:spTree>
    <p:extLst>
      <p:ext uri="{BB962C8B-B14F-4D97-AF65-F5344CB8AC3E}">
        <p14:creationId xmlns:p14="http://schemas.microsoft.com/office/powerpoint/2010/main" val="3273399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3352799"/>
          </a:xfrm>
        </p:spPr>
        <p:txBody>
          <a:bodyPr>
            <a:normAutofit/>
          </a:bodyPr>
          <a:lstStyle/>
          <a:p>
            <a:pPr algn="r" rtl="1"/>
            <a:r>
              <a:rPr lang="ar-JO" sz="6600" b="1" dirty="0" smtClean="0">
                <a:solidFill>
                  <a:srgbClr val="FFFF00"/>
                </a:solidFill>
              </a:rPr>
              <a:t>مفاتيح لخدمة فَعّالة وَمُؤثرة </a:t>
            </a:r>
            <a:br>
              <a:rPr lang="ar-JO" sz="6600" b="1" dirty="0" smtClean="0">
                <a:solidFill>
                  <a:srgbClr val="FFFF00"/>
                </a:solidFill>
              </a:rPr>
            </a:br>
            <a:r>
              <a:rPr lang="ar-JO" sz="6600" b="1" dirty="0" smtClean="0">
                <a:solidFill>
                  <a:srgbClr val="FFFF00"/>
                </a:solidFill>
              </a:rPr>
              <a:t/>
            </a:r>
            <a:br>
              <a:rPr lang="ar-JO" sz="6600" b="1" dirty="0" smtClean="0">
                <a:solidFill>
                  <a:srgbClr val="FFFF00"/>
                </a:solidFill>
              </a:rPr>
            </a:br>
            <a:endParaRPr lang="en-AU" sz="6600" b="1" dirty="0">
              <a:solidFill>
                <a:srgbClr val="FFFF00"/>
              </a:solidFill>
            </a:endParaRPr>
          </a:p>
        </p:txBody>
      </p:sp>
    </p:spTree>
    <p:extLst>
      <p:ext uri="{BB962C8B-B14F-4D97-AF65-F5344CB8AC3E}">
        <p14:creationId xmlns:p14="http://schemas.microsoft.com/office/powerpoint/2010/main" val="3141449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marL="0" indent="0" algn="just" rtl="1">
              <a:buNone/>
            </a:pPr>
            <a:r>
              <a:rPr lang="ar-JO" sz="4200" b="1" dirty="0" smtClean="0">
                <a:solidFill>
                  <a:srgbClr val="FFFF00"/>
                </a:solidFill>
              </a:rPr>
              <a:t>(1كورنثوس 9: 25) «وكلُّ من يُجاهِد يَضبُط نفسهُ في كل شيءٍ.  أما أولئك فلكي يَأخُذوا إكليلاً يفنى، وأما نحنُ فإكليلاً لا يَفنى.»</a:t>
            </a:r>
            <a:endParaRPr lang="en-AU" sz="4200" b="1" dirty="0">
              <a:solidFill>
                <a:srgbClr val="FFFF00"/>
              </a:solidFill>
            </a:endParaRPr>
          </a:p>
        </p:txBody>
      </p:sp>
    </p:spTree>
    <p:extLst>
      <p:ext uri="{BB962C8B-B14F-4D97-AF65-F5344CB8AC3E}">
        <p14:creationId xmlns:p14="http://schemas.microsoft.com/office/powerpoint/2010/main" val="389931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354"/>
            <a:ext cx="4718304" cy="354787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147" y="2686050"/>
            <a:ext cx="6305550" cy="4171950"/>
          </a:xfrm>
          <a:prstGeom prst="rect">
            <a:avLst/>
          </a:prstGeom>
        </p:spPr>
      </p:pic>
      <p:sp>
        <p:nvSpPr>
          <p:cNvPr id="6" name="TextBox 5"/>
          <p:cNvSpPr txBox="1"/>
          <p:nvPr/>
        </p:nvSpPr>
        <p:spPr>
          <a:xfrm>
            <a:off x="5410200" y="761999"/>
            <a:ext cx="3276599" cy="584775"/>
          </a:xfrm>
          <a:prstGeom prst="rect">
            <a:avLst/>
          </a:prstGeom>
          <a:noFill/>
        </p:spPr>
        <p:txBody>
          <a:bodyPr wrap="square" rtlCol="0">
            <a:spAutoFit/>
          </a:bodyPr>
          <a:lstStyle/>
          <a:p>
            <a:r>
              <a:rPr lang="ar-EG" sz="3200" b="1" dirty="0" err="1" smtClean="0">
                <a:solidFill>
                  <a:srgbClr val="FFFF00"/>
                </a:solidFill>
              </a:rPr>
              <a:t>لانس</a:t>
            </a:r>
            <a:r>
              <a:rPr lang="ar-EG" sz="3200" b="1" dirty="0" smtClean="0">
                <a:solidFill>
                  <a:srgbClr val="FFFF00"/>
                </a:solidFill>
              </a:rPr>
              <a:t> أرمسترونج</a:t>
            </a:r>
            <a:endParaRPr lang="en-AU" sz="3200" b="1" dirty="0">
              <a:solidFill>
                <a:srgbClr val="FFFF00"/>
              </a:solidFill>
            </a:endParaRPr>
          </a:p>
        </p:txBody>
      </p:sp>
    </p:spTree>
    <p:extLst>
      <p:ext uri="{BB962C8B-B14F-4D97-AF65-F5344CB8AC3E}">
        <p14:creationId xmlns:p14="http://schemas.microsoft.com/office/powerpoint/2010/main" val="3519688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marL="0" indent="0" algn="r" rtl="1">
              <a:buNone/>
            </a:pPr>
            <a:r>
              <a:rPr lang="ar-EG" b="1" dirty="0" smtClean="0">
                <a:solidFill>
                  <a:srgbClr val="FFFF00"/>
                </a:solidFill>
              </a:rPr>
              <a:t>ج. مُزارع كادح</a:t>
            </a:r>
            <a:r>
              <a:rPr lang="en-AU" b="1" dirty="0" smtClean="0">
                <a:solidFill>
                  <a:srgbClr val="FFFF00"/>
                </a:solidFill>
              </a:rPr>
              <a:t>	</a:t>
            </a:r>
          </a:p>
          <a:p>
            <a:pPr marL="0" indent="0">
              <a:buNone/>
            </a:pPr>
            <a:endParaRPr lang="en-AU" sz="1200" dirty="0"/>
          </a:p>
          <a:p>
            <a:pPr marL="0" indent="0" algn="r" rtl="1">
              <a:buNone/>
            </a:pPr>
            <a:r>
              <a:rPr lang="ar-EG" b="1" dirty="0" smtClean="0">
                <a:solidFill>
                  <a:srgbClr val="FFFF00"/>
                </a:solidFill>
              </a:rPr>
              <a:t>6. يجب أن يكون المُزارع الكادح هو أوّل من يحصل على </a:t>
            </a:r>
            <a:r>
              <a:rPr lang="en-AU" b="1" dirty="0" smtClean="0">
                <a:solidFill>
                  <a:srgbClr val="FFFF00"/>
                </a:solidFill>
              </a:rPr>
              <a:t> </a:t>
            </a:r>
            <a:r>
              <a:rPr lang="ar-EG" b="1" dirty="0" smtClean="0">
                <a:solidFill>
                  <a:srgbClr val="FFFF00"/>
                </a:solidFill>
              </a:rPr>
              <a:t>محصول.</a:t>
            </a:r>
            <a:endParaRPr lang="en-AU"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862123"/>
            <a:ext cx="5400000" cy="3614877"/>
          </a:xfrm>
          <a:prstGeom prst="rect">
            <a:avLst/>
          </a:prstGeom>
        </p:spPr>
      </p:pic>
    </p:spTree>
    <p:extLst>
      <p:ext uri="{BB962C8B-B14F-4D97-AF65-F5344CB8AC3E}">
        <p14:creationId xmlns:p14="http://schemas.microsoft.com/office/powerpoint/2010/main" val="3434337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5364163"/>
          </a:xfrm>
        </p:spPr>
        <p:txBody>
          <a:bodyPr>
            <a:normAutofit/>
          </a:bodyPr>
          <a:lstStyle/>
          <a:p>
            <a:pPr marL="0" indent="0" algn="r" rtl="1">
              <a:buNone/>
            </a:pPr>
            <a:r>
              <a:rPr lang="ar-JO" sz="4000" b="1" dirty="0" smtClean="0">
                <a:solidFill>
                  <a:srgbClr val="FFFF00"/>
                </a:solidFill>
              </a:rPr>
              <a:t>نوعين من </a:t>
            </a:r>
            <a:r>
              <a:rPr lang="en-US" sz="4000" b="1" dirty="0" smtClean="0">
                <a:solidFill>
                  <a:srgbClr val="FFFF00"/>
                </a:solidFill>
              </a:rPr>
              <a:t>“</a:t>
            </a:r>
            <a:r>
              <a:rPr lang="ar-JO" sz="4000" b="1" dirty="0" smtClean="0">
                <a:solidFill>
                  <a:srgbClr val="FFFF00"/>
                </a:solidFill>
              </a:rPr>
              <a:t>الحصاد</a:t>
            </a:r>
            <a:r>
              <a:rPr lang="en-US" sz="4000" b="1" dirty="0" smtClean="0">
                <a:solidFill>
                  <a:srgbClr val="FFFF00"/>
                </a:solidFill>
              </a:rPr>
              <a:t>”</a:t>
            </a:r>
            <a:r>
              <a:rPr lang="ar-JO" sz="4000" b="1" dirty="0" smtClean="0">
                <a:solidFill>
                  <a:srgbClr val="FFFF00"/>
                </a:solidFill>
              </a:rPr>
              <a:t> في الكتاب المقدس: </a:t>
            </a:r>
          </a:p>
          <a:p>
            <a:pPr marL="0" indent="0" algn="r" rtl="1">
              <a:buNone/>
            </a:pPr>
            <a:r>
              <a:rPr lang="ar-JO" sz="4000" b="1" dirty="0" smtClean="0">
                <a:solidFill>
                  <a:srgbClr val="FFFF00"/>
                </a:solidFill>
              </a:rPr>
              <a:t>(أ) القداسة (</a:t>
            </a:r>
            <a:r>
              <a:rPr lang="ar-JO" sz="4000" b="1" dirty="0" err="1" smtClean="0">
                <a:solidFill>
                  <a:srgbClr val="FFFF00"/>
                </a:solidFill>
              </a:rPr>
              <a:t>غلاطية</a:t>
            </a:r>
            <a:r>
              <a:rPr lang="ar-JO" sz="4000" b="1" dirty="0" smtClean="0">
                <a:solidFill>
                  <a:srgbClr val="FFFF00"/>
                </a:solidFill>
              </a:rPr>
              <a:t> 5: 16، 6: 8) </a:t>
            </a:r>
          </a:p>
          <a:p>
            <a:pPr marL="0" indent="0" algn="r" rtl="1">
              <a:buNone/>
            </a:pPr>
            <a:r>
              <a:rPr lang="ar-JO" sz="4000" b="1" dirty="0" smtClean="0">
                <a:solidFill>
                  <a:srgbClr val="FFFF00"/>
                </a:solidFill>
              </a:rPr>
              <a:t>(ب) التحول (متى 9: 37، يوحنا 4: 35)</a:t>
            </a:r>
            <a:endParaRPr lang="en-AU" sz="4000" b="1" dirty="0">
              <a:solidFill>
                <a:srgbClr val="FFFF00"/>
              </a:solidFill>
            </a:endParaRPr>
          </a:p>
        </p:txBody>
      </p:sp>
    </p:spTree>
    <p:extLst>
      <p:ext uri="{BB962C8B-B14F-4D97-AF65-F5344CB8AC3E}">
        <p14:creationId xmlns:p14="http://schemas.microsoft.com/office/powerpoint/2010/main" val="3462968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marL="0" indent="0" algn="r" rtl="1">
              <a:buNone/>
            </a:pPr>
            <a:r>
              <a:rPr lang="ar-JO" sz="4000" b="1" dirty="0" smtClean="0">
                <a:solidFill>
                  <a:srgbClr val="FFFF00"/>
                </a:solidFill>
              </a:rPr>
              <a:t>دروس عن التحَمُل من حياة المزارعين: </a:t>
            </a:r>
            <a:endParaRPr lang="en-AU" sz="4000" b="1" dirty="0" smtClean="0">
              <a:solidFill>
                <a:srgbClr val="FFFF00"/>
              </a:solidFill>
            </a:endParaRPr>
          </a:p>
          <a:p>
            <a:pPr algn="r" rtl="1">
              <a:buFont typeface="Arial" charset="0"/>
              <a:buChar char="•"/>
            </a:pPr>
            <a:r>
              <a:rPr lang="ar-JO" b="1" dirty="0" smtClean="0">
                <a:solidFill>
                  <a:srgbClr val="00B0F0"/>
                </a:solidFill>
              </a:rPr>
              <a:t>نظرة طويلة/ بعيدة</a:t>
            </a:r>
            <a:endParaRPr lang="en-AU" b="1" dirty="0" smtClean="0">
              <a:solidFill>
                <a:srgbClr val="00B0F0"/>
              </a:solidFill>
            </a:endParaRPr>
          </a:p>
        </p:txBody>
      </p:sp>
    </p:spTree>
    <p:extLst>
      <p:ext uri="{BB962C8B-B14F-4D97-AF65-F5344CB8AC3E}">
        <p14:creationId xmlns:p14="http://schemas.microsoft.com/office/powerpoint/2010/main" val="3986820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marL="0" indent="0" algn="r" rtl="1">
              <a:buNone/>
            </a:pPr>
            <a:r>
              <a:rPr lang="ar-JO" sz="4000" b="1" dirty="0" smtClean="0">
                <a:solidFill>
                  <a:srgbClr val="FFFF00"/>
                </a:solidFill>
              </a:rPr>
              <a:t>دروس عن التحَمُل من حياة المزارعين: </a:t>
            </a:r>
            <a:endParaRPr lang="en-AU" sz="4000" b="1" dirty="0" smtClean="0">
              <a:solidFill>
                <a:srgbClr val="FFFF00"/>
              </a:solidFill>
            </a:endParaRPr>
          </a:p>
          <a:p>
            <a:pPr algn="r" rtl="1">
              <a:buFont typeface="Arial" charset="0"/>
              <a:buChar char="•"/>
            </a:pPr>
            <a:r>
              <a:rPr lang="ar-JO" b="1" dirty="0" smtClean="0">
                <a:solidFill>
                  <a:srgbClr val="FFFF00"/>
                </a:solidFill>
              </a:rPr>
              <a:t>نظرة طويلة/ بعيدة </a:t>
            </a:r>
          </a:p>
          <a:p>
            <a:pPr algn="r" rtl="1">
              <a:buFont typeface="Arial" charset="0"/>
              <a:buChar char="•"/>
            </a:pPr>
            <a:r>
              <a:rPr lang="ar-JO" b="1" dirty="0" smtClean="0">
                <a:solidFill>
                  <a:srgbClr val="00B0F0"/>
                </a:solidFill>
              </a:rPr>
              <a:t>الصبر مع الفصول (تك 8: 22، جامعة 3: 1-8)</a:t>
            </a:r>
            <a:endParaRPr lang="en-AU" b="1" dirty="0" smtClean="0">
              <a:solidFill>
                <a:srgbClr val="00B0F0"/>
              </a:solidFill>
            </a:endParaRPr>
          </a:p>
        </p:txBody>
      </p:sp>
    </p:spTree>
    <p:extLst>
      <p:ext uri="{BB962C8B-B14F-4D97-AF65-F5344CB8AC3E}">
        <p14:creationId xmlns:p14="http://schemas.microsoft.com/office/powerpoint/2010/main" val="3486696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839200" cy="5364163"/>
          </a:xfrm>
        </p:spPr>
        <p:txBody>
          <a:bodyPr>
            <a:normAutofit/>
          </a:bodyPr>
          <a:lstStyle/>
          <a:p>
            <a:pPr marL="0" indent="0" algn="r" rtl="1">
              <a:buNone/>
            </a:pPr>
            <a:r>
              <a:rPr lang="ar-JO" sz="4000" b="1" dirty="0" smtClean="0">
                <a:solidFill>
                  <a:srgbClr val="FFFF00"/>
                </a:solidFill>
              </a:rPr>
              <a:t>(يعقوب 5: 7ب) «</a:t>
            </a:r>
            <a:r>
              <a:rPr lang="ar-JO" sz="4000" b="1" dirty="0" err="1" smtClean="0">
                <a:solidFill>
                  <a:srgbClr val="FFFF00"/>
                </a:solidFill>
              </a:rPr>
              <a:t>هوذا</a:t>
            </a:r>
            <a:r>
              <a:rPr lang="ar-JO" sz="4000" b="1" dirty="0" smtClean="0">
                <a:solidFill>
                  <a:srgbClr val="FFFF00"/>
                </a:solidFill>
              </a:rPr>
              <a:t> الفلاحُ ينتظرُ ثمرَ الأرضِ الثمين، مُتأنياً عليه حتى ينال المطر المُبَكرَ والمُتأخرَ.»</a:t>
            </a:r>
            <a:endParaRPr lang="en-AU" sz="4000" b="1" dirty="0">
              <a:solidFill>
                <a:srgbClr val="FFFF00"/>
              </a:solidFill>
            </a:endParaRPr>
          </a:p>
        </p:txBody>
      </p:sp>
    </p:spTree>
    <p:extLst>
      <p:ext uri="{BB962C8B-B14F-4D97-AF65-F5344CB8AC3E}">
        <p14:creationId xmlns:p14="http://schemas.microsoft.com/office/powerpoint/2010/main" val="3161141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marL="0" indent="0" algn="r" rtl="1">
              <a:buNone/>
            </a:pPr>
            <a:r>
              <a:rPr lang="ar-JO" sz="4000" b="1" dirty="0" smtClean="0">
                <a:solidFill>
                  <a:srgbClr val="FFFF00"/>
                </a:solidFill>
              </a:rPr>
              <a:t>دروس عن التحَمُل من حياة المزارعين: </a:t>
            </a:r>
            <a:endParaRPr lang="en-AU" sz="4000" b="1" dirty="0" smtClean="0">
              <a:solidFill>
                <a:srgbClr val="FFFF00"/>
              </a:solidFill>
            </a:endParaRPr>
          </a:p>
          <a:p>
            <a:pPr algn="r" rtl="1">
              <a:buFont typeface="Arial" charset="0"/>
              <a:buChar char="•"/>
            </a:pPr>
            <a:r>
              <a:rPr lang="ar-JO" b="1" dirty="0" smtClean="0">
                <a:solidFill>
                  <a:srgbClr val="FFFF00"/>
                </a:solidFill>
              </a:rPr>
              <a:t>نظرة طويلة/ بعيدة </a:t>
            </a:r>
          </a:p>
          <a:p>
            <a:pPr algn="r" rtl="1">
              <a:buFont typeface="Arial" charset="0"/>
              <a:buChar char="•"/>
            </a:pPr>
            <a:r>
              <a:rPr lang="ar-JO" b="1" dirty="0" smtClean="0">
                <a:solidFill>
                  <a:srgbClr val="FFFF00"/>
                </a:solidFill>
              </a:rPr>
              <a:t>الصبر مع الفصول (تك 8: 22، جامعة 3: 1-8) </a:t>
            </a:r>
          </a:p>
          <a:p>
            <a:pPr algn="r" rtl="1">
              <a:buFont typeface="Arial" charset="0"/>
              <a:buChar char="•"/>
            </a:pPr>
            <a:r>
              <a:rPr lang="ar-JO" b="1" dirty="0" smtClean="0">
                <a:solidFill>
                  <a:srgbClr val="00B0F0"/>
                </a:solidFill>
              </a:rPr>
              <a:t>قد لا يَحصدون ما قد زرعوهُ (1كو 3: 5-9)</a:t>
            </a:r>
            <a:endParaRPr lang="en-AU" b="1" dirty="0" smtClean="0">
              <a:solidFill>
                <a:srgbClr val="00B0F0"/>
              </a:solidFill>
            </a:endParaRPr>
          </a:p>
        </p:txBody>
      </p:sp>
    </p:spTree>
    <p:extLst>
      <p:ext uri="{BB962C8B-B14F-4D97-AF65-F5344CB8AC3E}">
        <p14:creationId xmlns:p14="http://schemas.microsoft.com/office/powerpoint/2010/main" val="423027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marL="0" indent="0" algn="r" rtl="1">
              <a:buNone/>
            </a:pPr>
            <a:r>
              <a:rPr lang="ar-JO" sz="4000" b="1" dirty="0" smtClean="0">
                <a:solidFill>
                  <a:srgbClr val="FFFF00"/>
                </a:solidFill>
              </a:rPr>
              <a:t>دروس عن التحَمُل من حياة المزارعين: </a:t>
            </a:r>
            <a:endParaRPr lang="en-AU" sz="4000" b="1" dirty="0" smtClean="0">
              <a:solidFill>
                <a:srgbClr val="FFFF00"/>
              </a:solidFill>
            </a:endParaRPr>
          </a:p>
          <a:p>
            <a:pPr algn="r" rtl="1">
              <a:buFont typeface="Arial" charset="0"/>
              <a:buChar char="•"/>
            </a:pPr>
            <a:r>
              <a:rPr lang="ar-JO" b="1" dirty="0" smtClean="0">
                <a:solidFill>
                  <a:srgbClr val="FFFF00"/>
                </a:solidFill>
              </a:rPr>
              <a:t>نظرة طويلة/ بعيدة </a:t>
            </a:r>
          </a:p>
          <a:p>
            <a:pPr algn="r" rtl="1">
              <a:buFont typeface="Arial" charset="0"/>
              <a:buChar char="•"/>
            </a:pPr>
            <a:r>
              <a:rPr lang="ar-JO" b="1" dirty="0" smtClean="0">
                <a:solidFill>
                  <a:srgbClr val="FFFF00"/>
                </a:solidFill>
              </a:rPr>
              <a:t>الصبر مع الفصول (تك 8: 22، جامعة 3: 1-8) </a:t>
            </a:r>
          </a:p>
          <a:p>
            <a:pPr algn="r" rtl="1">
              <a:buFont typeface="Arial" charset="0"/>
              <a:buChar char="•"/>
            </a:pPr>
            <a:r>
              <a:rPr lang="ar-JO" b="1" dirty="0" smtClean="0">
                <a:solidFill>
                  <a:srgbClr val="FFFF00"/>
                </a:solidFill>
              </a:rPr>
              <a:t>قد لا يَحصدون ما قد زرعوهُ (1كو 3: 5-9) </a:t>
            </a:r>
          </a:p>
          <a:p>
            <a:pPr algn="r" rtl="1">
              <a:buFont typeface="Arial" charset="0"/>
              <a:buChar char="•"/>
            </a:pPr>
            <a:r>
              <a:rPr lang="ar-JO" b="1" dirty="0" smtClean="0">
                <a:solidFill>
                  <a:srgbClr val="00B0F0"/>
                </a:solidFill>
              </a:rPr>
              <a:t>المُزارعون هم شُركاء مع الله</a:t>
            </a:r>
            <a:endParaRPr lang="en-AU" b="1" dirty="0" smtClean="0">
              <a:solidFill>
                <a:srgbClr val="00B0F0"/>
              </a:solidFill>
            </a:endParaRPr>
          </a:p>
        </p:txBody>
      </p:sp>
    </p:spTree>
    <p:extLst>
      <p:ext uri="{BB962C8B-B14F-4D97-AF65-F5344CB8AC3E}">
        <p14:creationId xmlns:p14="http://schemas.microsoft.com/office/powerpoint/2010/main" val="434544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458200" cy="5486400"/>
          </a:xfrm>
        </p:spPr>
        <p:txBody>
          <a:bodyPr>
            <a:normAutofit/>
          </a:bodyPr>
          <a:lstStyle/>
          <a:p>
            <a:pPr marL="0" indent="0" algn="just" rtl="1">
              <a:buNone/>
            </a:pPr>
            <a:r>
              <a:rPr lang="ar-JO" sz="4000" b="1" dirty="0" smtClean="0">
                <a:solidFill>
                  <a:srgbClr val="FFFF00"/>
                </a:solidFill>
              </a:rPr>
              <a:t>(1كو3: 5) فمن هو بولس؟ ومن هو أبُلُّوس؟ بل خادمان آمنتُم بواسطتهما، وكما أعطى الربُّ لِكُلِّ واحدٍ: (6) أنا غَرَسْتُ </a:t>
            </a:r>
            <a:r>
              <a:rPr lang="ar-JO" sz="4000" b="1" dirty="0" err="1" smtClean="0">
                <a:solidFill>
                  <a:srgbClr val="FFFF00"/>
                </a:solidFill>
              </a:rPr>
              <a:t>وأبولُس</a:t>
            </a:r>
            <a:r>
              <a:rPr lang="ar-JO" sz="4000" b="1" dirty="0" smtClean="0">
                <a:solidFill>
                  <a:srgbClr val="FFFF00"/>
                </a:solidFill>
              </a:rPr>
              <a:t> سقى، لكن الله كان يُنْمي. (7) إذاً ليس الغارسُ شيئاً ولا السّاقي، بل اللهُ الذي يُنْمي. (8) والغارسُ والسَّاقي هُما واحدٌ، ولكنَّ كلَّ واحدٍ سَيأخُذُ أجرَتَهُ بحسب تَعَبِهِ. (9) فإنَنا نَحنُ عاملان مع الله، وأنتم فلاحةُ الله، بناءُ الله. </a:t>
            </a:r>
            <a:endParaRPr lang="en-AU" sz="4000" b="1" dirty="0">
              <a:solidFill>
                <a:srgbClr val="FFFF00"/>
              </a:solidFill>
            </a:endParaRPr>
          </a:p>
        </p:txBody>
      </p:sp>
    </p:spTree>
    <p:extLst>
      <p:ext uri="{BB962C8B-B14F-4D97-AF65-F5344CB8AC3E}">
        <p14:creationId xmlns:p14="http://schemas.microsoft.com/office/powerpoint/2010/main" val="1947527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78162"/>
          </a:xfrm>
        </p:spPr>
        <p:txBody>
          <a:bodyPr/>
          <a:lstStyle/>
          <a:p>
            <a:r>
              <a:rPr lang="en-AU" dirty="0" smtClean="0"/>
              <a:t>		</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46" y="1423"/>
            <a:ext cx="5150332" cy="6876000"/>
          </a:xfrm>
        </p:spPr>
      </p:pic>
      <p:sp>
        <p:nvSpPr>
          <p:cNvPr id="5" name="TextBox 4"/>
          <p:cNvSpPr txBox="1"/>
          <p:nvPr/>
        </p:nvSpPr>
        <p:spPr>
          <a:xfrm>
            <a:off x="5638800" y="1066800"/>
            <a:ext cx="2971800" cy="1785104"/>
          </a:xfrm>
          <a:prstGeom prst="rect">
            <a:avLst/>
          </a:prstGeom>
          <a:noFill/>
        </p:spPr>
        <p:txBody>
          <a:bodyPr wrap="square" rtlCol="0">
            <a:spAutoFit/>
          </a:bodyPr>
          <a:lstStyle/>
          <a:p>
            <a:pPr algn="ctr"/>
            <a:r>
              <a:rPr lang="ar-JO" sz="5500" b="1" dirty="0" smtClean="0">
                <a:solidFill>
                  <a:srgbClr val="FFFF00"/>
                </a:solidFill>
              </a:rPr>
              <a:t>زنزانة رومانية</a:t>
            </a:r>
            <a:endParaRPr lang="en-AU" sz="5500" b="1" dirty="0">
              <a:solidFill>
                <a:srgbClr val="FFFF00"/>
              </a:solidFill>
            </a:endParaRPr>
          </a:p>
        </p:txBody>
      </p:sp>
    </p:spTree>
    <p:extLst>
      <p:ext uri="{BB962C8B-B14F-4D97-AF65-F5344CB8AC3E}">
        <p14:creationId xmlns:p14="http://schemas.microsoft.com/office/powerpoint/2010/main" val="2873163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marL="0" indent="0" algn="r" rtl="1">
              <a:buNone/>
            </a:pPr>
            <a:r>
              <a:rPr lang="ar-JO" sz="4000" b="1" dirty="0" smtClean="0">
                <a:solidFill>
                  <a:srgbClr val="FFFF00"/>
                </a:solidFill>
              </a:rPr>
              <a:t>دروس عن التحَمُل من حياة المزارعين: </a:t>
            </a:r>
            <a:endParaRPr lang="en-AU" sz="4000" b="1" dirty="0" smtClean="0">
              <a:solidFill>
                <a:srgbClr val="FFFF00"/>
              </a:solidFill>
            </a:endParaRPr>
          </a:p>
          <a:p>
            <a:pPr algn="r" rtl="1">
              <a:buFont typeface="Arial" charset="0"/>
              <a:buChar char="•"/>
            </a:pPr>
            <a:r>
              <a:rPr lang="ar-JO" b="1" dirty="0" smtClean="0">
                <a:solidFill>
                  <a:srgbClr val="FFFF00"/>
                </a:solidFill>
              </a:rPr>
              <a:t>نظرة طويلة/ بعيدة </a:t>
            </a:r>
          </a:p>
          <a:p>
            <a:pPr algn="r" rtl="1">
              <a:buFont typeface="Arial" charset="0"/>
              <a:buChar char="•"/>
            </a:pPr>
            <a:r>
              <a:rPr lang="ar-JO" b="1" dirty="0" smtClean="0">
                <a:solidFill>
                  <a:srgbClr val="FFFF00"/>
                </a:solidFill>
              </a:rPr>
              <a:t>الصبر مع الفصول (تك 8: 22، جامعة 3: 1-8) </a:t>
            </a:r>
          </a:p>
          <a:p>
            <a:pPr algn="r" rtl="1">
              <a:buFont typeface="Arial" charset="0"/>
              <a:buChar char="•"/>
            </a:pPr>
            <a:r>
              <a:rPr lang="ar-JO" b="1" dirty="0" smtClean="0">
                <a:solidFill>
                  <a:srgbClr val="FFFF00"/>
                </a:solidFill>
              </a:rPr>
              <a:t>قد لا يَحصدون ما قد زرعوهُ (1كو 3: 5-9) </a:t>
            </a:r>
          </a:p>
          <a:p>
            <a:pPr algn="r" rtl="1">
              <a:buFont typeface="Arial" charset="0"/>
              <a:buChar char="•"/>
            </a:pPr>
            <a:r>
              <a:rPr lang="ar-JO" b="1" dirty="0" smtClean="0">
                <a:solidFill>
                  <a:srgbClr val="FFFF00"/>
                </a:solidFill>
              </a:rPr>
              <a:t>المُزارعون هم شُركاء مع الله </a:t>
            </a:r>
          </a:p>
          <a:p>
            <a:pPr algn="r" rtl="1">
              <a:buFont typeface="Arial" charset="0"/>
              <a:buChar char="•"/>
            </a:pPr>
            <a:r>
              <a:rPr lang="ar-JO" b="1" dirty="0" smtClean="0">
                <a:solidFill>
                  <a:srgbClr val="00B0F0"/>
                </a:solidFill>
              </a:rPr>
              <a:t>يُركزون على النمو (غل 6: 7-10) </a:t>
            </a:r>
            <a:endParaRPr lang="en-AU" b="1" dirty="0" smtClean="0">
              <a:solidFill>
                <a:srgbClr val="00B0F0"/>
              </a:solidFill>
            </a:endParaRPr>
          </a:p>
        </p:txBody>
      </p:sp>
    </p:spTree>
    <p:extLst>
      <p:ext uri="{BB962C8B-B14F-4D97-AF65-F5344CB8AC3E}">
        <p14:creationId xmlns:p14="http://schemas.microsoft.com/office/powerpoint/2010/main" val="1319658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229600" cy="5059363"/>
          </a:xfrm>
        </p:spPr>
        <p:txBody>
          <a:bodyPr/>
          <a:lstStyle/>
          <a:p>
            <a:pPr marL="0" indent="0" algn="r" rtl="1">
              <a:buNone/>
            </a:pPr>
            <a:r>
              <a:rPr lang="ar-JO" sz="4000" b="1" dirty="0" smtClean="0">
                <a:solidFill>
                  <a:srgbClr val="FFFF00"/>
                </a:solidFill>
              </a:rPr>
              <a:t>دروس عن التحَمُل من حياة المزارعين: </a:t>
            </a:r>
            <a:endParaRPr lang="en-AU" sz="4000" b="1" dirty="0" smtClean="0">
              <a:solidFill>
                <a:srgbClr val="FFFF00"/>
              </a:solidFill>
            </a:endParaRPr>
          </a:p>
          <a:p>
            <a:pPr algn="r" rtl="1">
              <a:buFont typeface="Arial" charset="0"/>
              <a:buChar char="•"/>
            </a:pPr>
            <a:r>
              <a:rPr lang="ar-JO" b="1" dirty="0" smtClean="0">
                <a:solidFill>
                  <a:srgbClr val="FFFF00"/>
                </a:solidFill>
              </a:rPr>
              <a:t>نظرة طويلة/ بعيدة </a:t>
            </a:r>
          </a:p>
          <a:p>
            <a:pPr algn="r" rtl="1">
              <a:buFont typeface="Arial" charset="0"/>
              <a:buChar char="•"/>
            </a:pPr>
            <a:r>
              <a:rPr lang="ar-JO" b="1" dirty="0" smtClean="0">
                <a:solidFill>
                  <a:srgbClr val="FFFF00"/>
                </a:solidFill>
              </a:rPr>
              <a:t>الصبر مع الفصول (تك 8: 22، جامعة 3: 1-8) </a:t>
            </a:r>
          </a:p>
          <a:p>
            <a:pPr algn="r" rtl="1">
              <a:buFont typeface="Arial" charset="0"/>
              <a:buChar char="•"/>
            </a:pPr>
            <a:r>
              <a:rPr lang="ar-JO" b="1" dirty="0" smtClean="0">
                <a:solidFill>
                  <a:srgbClr val="FFFF00"/>
                </a:solidFill>
              </a:rPr>
              <a:t>قد لا يَحصدون ما قد زرعوهُ (1كو 3: 5-9) </a:t>
            </a:r>
          </a:p>
          <a:p>
            <a:pPr algn="r" rtl="1">
              <a:buFont typeface="Arial" charset="0"/>
              <a:buChar char="•"/>
            </a:pPr>
            <a:r>
              <a:rPr lang="ar-JO" b="1" dirty="0" smtClean="0">
                <a:solidFill>
                  <a:srgbClr val="FFFF00"/>
                </a:solidFill>
              </a:rPr>
              <a:t>المُزارعون هم شُركاء مع الله </a:t>
            </a:r>
          </a:p>
          <a:p>
            <a:pPr algn="r" rtl="1">
              <a:buFont typeface="Arial" charset="0"/>
              <a:buChar char="•"/>
            </a:pPr>
            <a:r>
              <a:rPr lang="ar-JO" b="1" dirty="0" smtClean="0">
                <a:solidFill>
                  <a:srgbClr val="FFFF00"/>
                </a:solidFill>
              </a:rPr>
              <a:t>يُركزون على النمو (غل 6: 7-10) </a:t>
            </a:r>
          </a:p>
          <a:p>
            <a:pPr algn="r" rtl="1">
              <a:buFont typeface="Arial" charset="0"/>
              <a:buChar char="•"/>
            </a:pPr>
            <a:r>
              <a:rPr lang="ar-JO" b="1" dirty="0" smtClean="0">
                <a:solidFill>
                  <a:srgbClr val="00B0F0"/>
                </a:solidFill>
              </a:rPr>
              <a:t>لا يَستَغِلون(لا يسيئون استخدام) الأرض </a:t>
            </a:r>
            <a:endParaRPr lang="en-AU" b="1" dirty="0" smtClean="0">
              <a:solidFill>
                <a:srgbClr val="00B0F0"/>
              </a:solidFill>
            </a:endParaRPr>
          </a:p>
        </p:txBody>
      </p:sp>
    </p:spTree>
    <p:extLst>
      <p:ext uri="{BB962C8B-B14F-4D97-AF65-F5344CB8AC3E}">
        <p14:creationId xmlns:p14="http://schemas.microsoft.com/office/powerpoint/2010/main" val="3857100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458200" cy="5059363"/>
          </a:xfrm>
        </p:spPr>
        <p:txBody>
          <a:bodyPr>
            <a:normAutofit/>
          </a:bodyPr>
          <a:lstStyle/>
          <a:p>
            <a:pPr marL="0" indent="0" algn="r" rtl="1">
              <a:buNone/>
            </a:pPr>
            <a:r>
              <a:rPr lang="ar-JO" sz="4000" b="1" dirty="0" smtClean="0">
                <a:solidFill>
                  <a:srgbClr val="FFFF00"/>
                </a:solidFill>
              </a:rPr>
              <a:t>(7) افهم ما أقولُ. </a:t>
            </a:r>
            <a:r>
              <a:rPr lang="ar-JO" sz="4000" b="1" dirty="0">
                <a:solidFill>
                  <a:srgbClr val="FFFF00"/>
                </a:solidFill>
              </a:rPr>
              <a:t> </a:t>
            </a:r>
            <a:r>
              <a:rPr lang="ar-JO" sz="4000" b="1" dirty="0" err="1" smtClean="0">
                <a:solidFill>
                  <a:srgbClr val="FFFF00"/>
                </a:solidFill>
              </a:rPr>
              <a:t>فَلْيُعطِكَ</a:t>
            </a:r>
            <a:r>
              <a:rPr lang="ar-JO" sz="4000" b="1" dirty="0" smtClean="0">
                <a:solidFill>
                  <a:srgbClr val="FFFF00"/>
                </a:solidFill>
              </a:rPr>
              <a:t> الربُّ فَهْماً في كُلِّ شَيءٍ.</a:t>
            </a:r>
            <a:endParaRPr lang="en-AU" sz="4000" b="1" dirty="0">
              <a:solidFill>
                <a:srgbClr val="FFFF00"/>
              </a:solidFill>
            </a:endParaRPr>
          </a:p>
          <a:p>
            <a:pPr marL="0" indent="0">
              <a:buNone/>
            </a:pPr>
            <a:endParaRPr lang="en-AU" sz="4000" b="1" dirty="0">
              <a:solidFill>
                <a:srgbClr val="FFFF00"/>
              </a:solidFill>
            </a:endParaRPr>
          </a:p>
        </p:txBody>
      </p:sp>
    </p:spTree>
    <p:extLst>
      <p:ext uri="{BB962C8B-B14F-4D97-AF65-F5344CB8AC3E}">
        <p14:creationId xmlns:p14="http://schemas.microsoft.com/office/powerpoint/2010/main" val="582202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458200" cy="5135563"/>
          </a:xfrm>
        </p:spPr>
        <p:txBody>
          <a:bodyPr>
            <a:noAutofit/>
          </a:bodyPr>
          <a:lstStyle/>
          <a:p>
            <a:pPr marL="0" indent="0" algn="r" rtl="1">
              <a:buNone/>
            </a:pPr>
            <a:r>
              <a:rPr lang="ar-JO" sz="4000" b="1" dirty="0" smtClean="0">
                <a:solidFill>
                  <a:srgbClr val="FFFF00"/>
                </a:solidFill>
              </a:rPr>
              <a:t>4. كُن مُتهَيئاً للتَضْحِية لنشر رسالة الإنجيل</a:t>
            </a:r>
            <a:endParaRPr lang="en-AU" sz="4000" b="1" dirty="0">
              <a:solidFill>
                <a:srgbClr val="FFFF00"/>
              </a:solidFill>
            </a:endParaRPr>
          </a:p>
          <a:p>
            <a:pPr marL="0" indent="0" algn="just" rtl="1">
              <a:buNone/>
            </a:pPr>
            <a:r>
              <a:rPr lang="ar-JO" sz="4000" b="1" dirty="0">
                <a:solidFill>
                  <a:srgbClr val="FFFF00"/>
                </a:solidFill>
              </a:rPr>
              <a:t>(8) أذكُر يسوع المسيح المٌقام من الأموات، من نَسل داود بحسب إنجيلي، (9) الذي فيهِ أحتملُ المَشقات حتى القُيود كَمُذنِبٍ.  لكن كلمة الله لا تُقيّد. </a:t>
            </a:r>
            <a:r>
              <a:rPr lang="ar-JO" sz="4000" b="1" dirty="0" smtClean="0">
                <a:solidFill>
                  <a:srgbClr val="FFFF00"/>
                </a:solidFill>
              </a:rPr>
              <a:t>(</a:t>
            </a:r>
            <a:r>
              <a:rPr lang="ar-JO" sz="4000" b="1" dirty="0">
                <a:solidFill>
                  <a:srgbClr val="FFFF00"/>
                </a:solidFill>
              </a:rPr>
              <a:t>10) لأجلِ ذلك أنا أصبرُ على كل شيءٍ لأجل المُختارين، لكي يَحصلوا هُم أيضاً على الخلاص الذي في المسيح يسوع، مع مَجدٍ </a:t>
            </a:r>
            <a:r>
              <a:rPr lang="ar-JO" sz="4000" b="1" dirty="0" smtClean="0">
                <a:solidFill>
                  <a:srgbClr val="FFFF00"/>
                </a:solidFill>
              </a:rPr>
              <a:t>أبديٍّ.</a:t>
            </a:r>
            <a:endParaRPr lang="en-AU" sz="4000" b="1" dirty="0">
              <a:solidFill>
                <a:srgbClr val="FFFF00"/>
              </a:solidFill>
            </a:endParaRPr>
          </a:p>
        </p:txBody>
      </p:sp>
    </p:spTree>
    <p:extLst>
      <p:ext uri="{BB962C8B-B14F-4D97-AF65-F5344CB8AC3E}">
        <p14:creationId xmlns:p14="http://schemas.microsoft.com/office/powerpoint/2010/main" val="25808605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28600"/>
            <a:ext cx="4038600" cy="5648672"/>
          </a:xfrm>
        </p:spPr>
        <p:txBody>
          <a:bodyPr>
            <a:normAutofit/>
          </a:bodyPr>
          <a:lstStyle/>
          <a:p>
            <a:pPr rtl="1"/>
            <a:r>
              <a:rPr lang="ar-JO" sz="3200" b="1" dirty="0" smtClean="0">
                <a:solidFill>
                  <a:srgbClr val="FFFF00"/>
                </a:solidFill>
              </a:rPr>
              <a:t>جون ج. باتون</a:t>
            </a:r>
            <a:r>
              <a:rPr lang="en-AU" sz="3200" b="1" dirty="0" smtClean="0">
                <a:solidFill>
                  <a:srgbClr val="FFFF00"/>
                </a:solidFill>
              </a:rPr>
              <a:t/>
            </a:r>
            <a:br>
              <a:rPr lang="en-AU" sz="3200" b="1" dirty="0" smtClean="0">
                <a:solidFill>
                  <a:srgbClr val="FFFF00"/>
                </a:solidFill>
              </a:rPr>
            </a:br>
            <a:r>
              <a:rPr lang="en-AU" sz="3200" b="1" dirty="0" smtClean="0">
                <a:solidFill>
                  <a:srgbClr val="FFFF00"/>
                </a:solidFill>
              </a:rPr>
              <a:t>(1824-1907)</a:t>
            </a:r>
            <a:br>
              <a:rPr lang="en-AU" sz="3200" b="1" dirty="0" smtClean="0">
                <a:solidFill>
                  <a:srgbClr val="FFFF00"/>
                </a:solidFill>
              </a:rPr>
            </a:br>
            <a:r>
              <a:rPr lang="ar-JO" sz="3200" b="1" dirty="0" smtClean="0">
                <a:solidFill>
                  <a:srgbClr val="FFFF00"/>
                </a:solidFill>
              </a:rPr>
              <a:t/>
            </a:r>
            <a:br>
              <a:rPr lang="ar-JO" sz="3200" b="1" dirty="0" smtClean="0">
                <a:solidFill>
                  <a:srgbClr val="FFFF00"/>
                </a:solidFill>
              </a:rPr>
            </a:br>
            <a:r>
              <a:rPr lang="ar-JO" sz="3200" b="1" dirty="0" smtClean="0">
                <a:solidFill>
                  <a:srgbClr val="FFFF00"/>
                </a:solidFill>
              </a:rPr>
              <a:t>مُرسَل لـ</a:t>
            </a:r>
            <a:br>
              <a:rPr lang="ar-JO" sz="3200" b="1" dirty="0" smtClean="0">
                <a:solidFill>
                  <a:srgbClr val="FFFF00"/>
                </a:solidFill>
              </a:rPr>
            </a:br>
            <a:r>
              <a:rPr lang="ar-JO" sz="3200" b="1" dirty="0" err="1" smtClean="0">
                <a:solidFill>
                  <a:srgbClr val="FFFF00"/>
                </a:solidFill>
              </a:rPr>
              <a:t>هيبريدس</a:t>
            </a:r>
            <a:r>
              <a:rPr lang="ar-JO" sz="3200" b="1" dirty="0" smtClean="0">
                <a:solidFill>
                  <a:srgbClr val="FFFF00"/>
                </a:solidFill>
              </a:rPr>
              <a:t> الجديدة</a:t>
            </a:r>
            <a:br>
              <a:rPr lang="ar-JO" sz="3200" b="1" dirty="0" smtClean="0">
                <a:solidFill>
                  <a:srgbClr val="FFFF00"/>
                </a:solidFill>
              </a:rPr>
            </a:br>
            <a:r>
              <a:rPr lang="ar-JO" sz="3200" b="1" dirty="0" smtClean="0">
                <a:solidFill>
                  <a:srgbClr val="FFFF00"/>
                </a:solidFill>
              </a:rPr>
              <a:t>(جزر </a:t>
            </a:r>
            <a:r>
              <a:rPr lang="ar-JO" sz="3200" b="1" dirty="0" err="1" smtClean="0">
                <a:solidFill>
                  <a:srgbClr val="FFFF00"/>
                </a:solidFill>
              </a:rPr>
              <a:t>فانوآتو</a:t>
            </a:r>
            <a:r>
              <a:rPr lang="ar-JO" sz="3200" b="1" dirty="0" smtClean="0">
                <a:solidFill>
                  <a:srgbClr val="FFFF00"/>
                </a:solidFill>
              </a:rPr>
              <a:t>)</a:t>
            </a:r>
            <a:br>
              <a:rPr lang="ar-JO" sz="3200" b="1" dirty="0" smtClean="0">
                <a:solidFill>
                  <a:srgbClr val="FFFF00"/>
                </a:solidFill>
              </a:rPr>
            </a:br>
            <a:r>
              <a:rPr lang="en-US" sz="3200" b="1" dirty="0" smtClean="0">
                <a:solidFill>
                  <a:srgbClr val="FFFF00"/>
                </a:solidFill>
              </a:rPr>
              <a:t>New </a:t>
            </a:r>
            <a:r>
              <a:rPr lang="en-US" sz="3200" b="1" dirty="0" err="1" smtClean="0">
                <a:solidFill>
                  <a:srgbClr val="FFFF00"/>
                </a:solidFill>
              </a:rPr>
              <a:t>Habrides</a:t>
            </a:r>
            <a:r>
              <a:rPr lang="en-US" sz="3200" b="1" dirty="0" smtClean="0">
                <a:solidFill>
                  <a:srgbClr val="FFFF00"/>
                </a:solidFill>
              </a:rPr>
              <a:t/>
            </a:r>
            <a:br>
              <a:rPr lang="en-US" sz="3200" b="1" dirty="0" smtClean="0">
                <a:solidFill>
                  <a:srgbClr val="FFFF00"/>
                </a:solidFill>
              </a:rPr>
            </a:br>
            <a:r>
              <a:rPr lang="en-US" sz="3200" b="1" dirty="0" smtClean="0">
                <a:solidFill>
                  <a:srgbClr val="FFFF00"/>
                </a:solidFill>
              </a:rPr>
              <a:t>Vanuatu</a:t>
            </a:r>
            <a:endParaRPr lang="en-AU" sz="3200" b="1"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956"/>
            <a:ext cx="5149650" cy="6948000"/>
          </a:xfrm>
        </p:spPr>
      </p:pic>
    </p:spTree>
    <p:extLst>
      <p:ext uri="{BB962C8B-B14F-4D97-AF65-F5344CB8AC3E}">
        <p14:creationId xmlns:p14="http://schemas.microsoft.com/office/powerpoint/2010/main" val="2787671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5135563"/>
          </a:xfrm>
        </p:spPr>
        <p:txBody>
          <a:bodyPr>
            <a:normAutofit/>
          </a:bodyPr>
          <a:lstStyle/>
          <a:p>
            <a:pPr marL="0" indent="0" algn="just" rtl="1">
              <a:buNone/>
            </a:pPr>
            <a:r>
              <a:rPr lang="ar-JO" sz="4200" b="1" dirty="0" smtClean="0">
                <a:solidFill>
                  <a:srgbClr val="FFFF00"/>
                </a:solidFill>
              </a:rPr>
              <a:t>«... أعترف لكم، لو استطعتُ أن أعيش وأموت مُحترِماً وخادماً ليسوع، فلن يُحدث أي فرق بالنسبة لي لو أكِلتُ من قبل آكلي لحوم البشر أو الدود، وفي اليوم العظيم فإن جسدي المقام سيُقام تماماً كما ستقام اجسادكم، على شبه جسد فادينا المُقام.» </a:t>
            </a:r>
            <a:endParaRPr lang="en-AU" sz="4200" b="1" dirty="0">
              <a:solidFill>
                <a:srgbClr val="FFFF00"/>
              </a:solidFill>
            </a:endParaRPr>
          </a:p>
        </p:txBody>
      </p:sp>
    </p:spTree>
    <p:extLst>
      <p:ext uri="{BB962C8B-B14F-4D97-AF65-F5344CB8AC3E}">
        <p14:creationId xmlns:p14="http://schemas.microsoft.com/office/powerpoint/2010/main" val="2800538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381000"/>
            <a:ext cx="3886200" cy="5933130"/>
          </a:xfrm>
        </p:spPr>
      </p:pic>
    </p:spTree>
    <p:extLst>
      <p:ext uri="{BB962C8B-B14F-4D97-AF65-F5344CB8AC3E}">
        <p14:creationId xmlns:p14="http://schemas.microsoft.com/office/powerpoint/2010/main" val="2787727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219200"/>
            <a:ext cx="7213060" cy="4327836"/>
          </a:xfrm>
        </p:spPr>
      </p:pic>
    </p:spTree>
    <p:extLst>
      <p:ext uri="{BB962C8B-B14F-4D97-AF65-F5344CB8AC3E}">
        <p14:creationId xmlns:p14="http://schemas.microsoft.com/office/powerpoint/2010/main" val="2209503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637" t="-2028" r="-59603" b="-73293"/>
          <a:stretch/>
        </p:blipFill>
        <p:spPr>
          <a:xfrm>
            <a:off x="838199" y="922101"/>
            <a:ext cx="5364000" cy="48079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895600"/>
            <a:ext cx="4392000" cy="3250080"/>
          </a:xfrm>
          <a:prstGeom prst="rect">
            <a:avLst/>
          </a:prstGeom>
        </p:spPr>
      </p:pic>
      <p:sp>
        <p:nvSpPr>
          <p:cNvPr id="6" name="TextBox 5"/>
          <p:cNvSpPr txBox="1"/>
          <p:nvPr/>
        </p:nvSpPr>
        <p:spPr>
          <a:xfrm>
            <a:off x="4997537" y="979250"/>
            <a:ext cx="3156531" cy="1569660"/>
          </a:xfrm>
          <a:prstGeom prst="rect">
            <a:avLst/>
          </a:prstGeom>
          <a:noFill/>
        </p:spPr>
        <p:txBody>
          <a:bodyPr wrap="square" rtlCol="0">
            <a:spAutoFit/>
          </a:bodyPr>
          <a:lstStyle/>
          <a:p>
            <a:r>
              <a:rPr lang="ar-EG" sz="3200" b="1" dirty="0" smtClean="0">
                <a:solidFill>
                  <a:srgbClr val="FFFF00"/>
                </a:solidFill>
              </a:rPr>
              <a:t>جون هاربر</a:t>
            </a:r>
            <a:endParaRPr lang="en-AU" sz="3200" b="1" dirty="0" smtClean="0">
              <a:solidFill>
                <a:srgbClr val="FFFF00"/>
              </a:solidFill>
            </a:endParaRPr>
          </a:p>
          <a:p>
            <a:r>
              <a:rPr lang="en-AU" sz="3200" b="1" dirty="0" smtClean="0">
                <a:solidFill>
                  <a:srgbClr val="FFFF00"/>
                </a:solidFill>
              </a:rPr>
              <a:t>29.5.1872 – 15.4.1912</a:t>
            </a:r>
          </a:p>
        </p:txBody>
      </p:sp>
      <p:sp>
        <p:nvSpPr>
          <p:cNvPr id="7" name="TextBox 6"/>
          <p:cNvSpPr txBox="1"/>
          <p:nvPr/>
        </p:nvSpPr>
        <p:spPr>
          <a:xfrm>
            <a:off x="762000" y="4353808"/>
            <a:ext cx="2699331" cy="1077218"/>
          </a:xfrm>
          <a:prstGeom prst="rect">
            <a:avLst/>
          </a:prstGeom>
          <a:noFill/>
        </p:spPr>
        <p:txBody>
          <a:bodyPr wrap="square" rtlCol="0">
            <a:spAutoFit/>
          </a:bodyPr>
          <a:lstStyle/>
          <a:p>
            <a:r>
              <a:rPr lang="ar-EG" sz="3200" b="1" dirty="0" smtClean="0">
                <a:solidFill>
                  <a:srgbClr val="FFFF00"/>
                </a:solidFill>
              </a:rPr>
              <a:t>صورته مع </a:t>
            </a:r>
            <a:r>
              <a:rPr lang="ar-EG" sz="3200" b="1" dirty="0" err="1" smtClean="0">
                <a:solidFill>
                  <a:srgbClr val="FFFF00"/>
                </a:solidFill>
              </a:rPr>
              <a:t>إبنته</a:t>
            </a:r>
            <a:r>
              <a:rPr lang="ar-EG" sz="3200" b="1" dirty="0" smtClean="0">
                <a:solidFill>
                  <a:srgbClr val="FFFF00"/>
                </a:solidFill>
              </a:rPr>
              <a:t>، نانا (6 سنوات)</a:t>
            </a:r>
            <a:endParaRPr lang="en-AU" sz="3200" b="1" dirty="0">
              <a:solidFill>
                <a:srgbClr val="FFFF00"/>
              </a:solidFill>
            </a:endParaRPr>
          </a:p>
        </p:txBody>
      </p:sp>
    </p:spTree>
    <p:extLst>
      <p:ext uri="{BB962C8B-B14F-4D97-AF65-F5344CB8AC3E}">
        <p14:creationId xmlns:p14="http://schemas.microsoft.com/office/powerpoint/2010/main" val="2146829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143000"/>
            <a:ext cx="6696075" cy="4343400"/>
          </a:xfrm>
        </p:spPr>
      </p:pic>
    </p:spTree>
    <p:extLst>
      <p:ext uri="{BB962C8B-B14F-4D97-AF65-F5344CB8AC3E}">
        <p14:creationId xmlns:p14="http://schemas.microsoft.com/office/powerpoint/2010/main" val="345652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
            <a:ext cx="11400000" cy="6840000"/>
          </a:xfrm>
        </p:spPr>
      </p:pic>
      <p:sp>
        <p:nvSpPr>
          <p:cNvPr id="5" name="TextBox 4"/>
          <p:cNvSpPr txBox="1"/>
          <p:nvPr/>
        </p:nvSpPr>
        <p:spPr>
          <a:xfrm rot="10800000" flipV="1">
            <a:off x="4191000" y="944329"/>
            <a:ext cx="6172200" cy="2862322"/>
          </a:xfrm>
          <a:prstGeom prst="rect">
            <a:avLst/>
          </a:prstGeom>
          <a:noFill/>
        </p:spPr>
        <p:txBody>
          <a:bodyPr wrap="square" rtlCol="0">
            <a:spAutoFit/>
          </a:bodyPr>
          <a:lstStyle/>
          <a:p>
            <a:pPr algn="just" rtl="1"/>
            <a:r>
              <a:rPr lang="ar-JO" sz="4500" b="1" dirty="0" smtClean="0">
                <a:solidFill>
                  <a:srgbClr val="FFFF00"/>
                </a:solidFill>
              </a:rPr>
              <a:t>(مثل فرنسي) </a:t>
            </a:r>
          </a:p>
          <a:p>
            <a:pPr algn="r" rtl="1"/>
            <a:r>
              <a:rPr lang="ar-JO" sz="4500" b="1" dirty="0" smtClean="0">
                <a:solidFill>
                  <a:srgbClr val="FFFF00"/>
                </a:solidFill>
              </a:rPr>
              <a:t>«عندما يموت رجلاً كبير في السن، </a:t>
            </a:r>
            <a:r>
              <a:rPr lang="ar-JO" sz="4500" b="1" dirty="0" err="1" smtClean="0">
                <a:solidFill>
                  <a:srgbClr val="FFFF00"/>
                </a:solidFill>
              </a:rPr>
              <a:t>تنحرق</a:t>
            </a:r>
            <a:r>
              <a:rPr lang="ar-JO" sz="4500" b="1" dirty="0" smtClean="0">
                <a:solidFill>
                  <a:srgbClr val="FFFF00"/>
                </a:solidFill>
              </a:rPr>
              <a:t> مكتبة </a:t>
            </a:r>
            <a:r>
              <a:rPr lang="ar-JO" sz="4500" b="1" dirty="0" err="1" smtClean="0">
                <a:solidFill>
                  <a:srgbClr val="FFFF00"/>
                </a:solidFill>
              </a:rPr>
              <a:t>باكلمها</a:t>
            </a:r>
            <a:r>
              <a:rPr lang="ar-JO" sz="4500" b="1" dirty="0" smtClean="0">
                <a:solidFill>
                  <a:srgbClr val="FFFF00"/>
                </a:solidFill>
              </a:rPr>
              <a:t>.»</a:t>
            </a:r>
            <a:endParaRPr lang="en-US" sz="4500" b="1" dirty="0" smtClean="0">
              <a:solidFill>
                <a:srgbClr val="FFFF00"/>
              </a:solidFill>
            </a:endParaRPr>
          </a:p>
          <a:p>
            <a:pPr algn="r" rtl="1"/>
            <a:endParaRPr lang="en-AU" sz="4500" b="1" dirty="0">
              <a:solidFill>
                <a:srgbClr val="FFFF00"/>
              </a:solidFill>
            </a:endParaRPr>
          </a:p>
        </p:txBody>
      </p:sp>
    </p:spTree>
    <p:extLst>
      <p:ext uri="{BB962C8B-B14F-4D97-AF65-F5344CB8AC3E}">
        <p14:creationId xmlns:p14="http://schemas.microsoft.com/office/powerpoint/2010/main" val="32781482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5135563"/>
          </a:xfrm>
        </p:spPr>
        <p:txBody>
          <a:bodyPr>
            <a:normAutofit/>
          </a:bodyPr>
          <a:lstStyle/>
          <a:p>
            <a:pPr marL="0" indent="0" algn="r" rtl="1">
              <a:buNone/>
            </a:pPr>
            <a:r>
              <a:rPr lang="ar-JO" sz="4000" b="1" dirty="0" smtClean="0">
                <a:solidFill>
                  <a:srgbClr val="FFFF00"/>
                </a:solidFill>
              </a:rPr>
              <a:t>5.  تذكر وعود الله الأمينة</a:t>
            </a:r>
            <a:endParaRPr lang="en-AU" sz="4000" b="1" dirty="0" smtClean="0">
              <a:solidFill>
                <a:srgbClr val="FFFF00"/>
              </a:solidFill>
            </a:endParaRPr>
          </a:p>
          <a:p>
            <a:pPr marL="0" indent="0">
              <a:buNone/>
            </a:pPr>
            <a:endParaRPr lang="en-AU" sz="4000" dirty="0"/>
          </a:p>
          <a:p>
            <a:pPr marL="0" indent="0" algn="just" rtl="1">
              <a:buNone/>
            </a:pPr>
            <a:r>
              <a:rPr lang="ar-JO" sz="4000" b="1" dirty="0">
                <a:solidFill>
                  <a:srgbClr val="FFFF00"/>
                </a:solidFill>
              </a:rPr>
              <a:t>(11) صادِقَةٌ هي الكلمة: أنهُ إنْ كُنّا قد مُتناً مَعَهُ </a:t>
            </a:r>
            <a:r>
              <a:rPr lang="ar-JO" sz="4000" b="1" dirty="0" err="1">
                <a:solidFill>
                  <a:srgbClr val="FFFF00"/>
                </a:solidFill>
              </a:rPr>
              <a:t>فَسَنحيا</a:t>
            </a:r>
            <a:r>
              <a:rPr lang="ar-JO" sz="4000" b="1" dirty="0">
                <a:solidFill>
                  <a:srgbClr val="FFFF00"/>
                </a:solidFill>
              </a:rPr>
              <a:t> أيضاً مَعَهُ.  (12) إن كُنا نَصبِرُ فَسَنملكُ أيضاً مَعَهُ. إن كُنا نُنكِرُهُ فَهُوَ سَيُنكِرنا. </a:t>
            </a:r>
          </a:p>
          <a:p>
            <a:pPr marL="0" indent="0" algn="just" rtl="1">
              <a:buNone/>
            </a:pPr>
            <a:r>
              <a:rPr lang="ar-JO" sz="4000" b="1" dirty="0">
                <a:solidFill>
                  <a:srgbClr val="FFFF00"/>
                </a:solidFill>
              </a:rPr>
              <a:t>(13) إنْ كُنا غير أمناء فهو يبقى أميناً، لَنْ يَقدِر أنْ يُنكر نفسَهُ. </a:t>
            </a:r>
            <a:endParaRPr lang="en-AU" sz="4000" b="1" dirty="0">
              <a:solidFill>
                <a:srgbClr val="FFFF00"/>
              </a:solidFill>
            </a:endParaRPr>
          </a:p>
          <a:p>
            <a:pPr marL="0" indent="0">
              <a:buNone/>
            </a:pPr>
            <a:endParaRPr lang="en-AU" sz="4000" dirty="0"/>
          </a:p>
        </p:txBody>
      </p:sp>
    </p:spTree>
    <p:extLst>
      <p:ext uri="{BB962C8B-B14F-4D97-AF65-F5344CB8AC3E}">
        <p14:creationId xmlns:p14="http://schemas.microsoft.com/office/powerpoint/2010/main" val="3446444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382000" cy="6172200"/>
          </a:xfrm>
        </p:spPr>
        <p:txBody>
          <a:bodyPr>
            <a:noAutofit/>
          </a:bodyPr>
          <a:lstStyle/>
          <a:p>
            <a:pPr marL="0" indent="0" algn="just" rtl="1">
              <a:buNone/>
            </a:pPr>
            <a:r>
              <a:rPr lang="ar-JO" sz="4200" b="1" dirty="0" smtClean="0">
                <a:solidFill>
                  <a:srgbClr val="FFFF00"/>
                </a:solidFill>
              </a:rPr>
              <a:t>2 </a:t>
            </a:r>
            <a:r>
              <a:rPr lang="ar-JO" sz="4200" b="1" dirty="0" err="1" smtClean="0">
                <a:solidFill>
                  <a:srgbClr val="FFFF00"/>
                </a:solidFill>
              </a:rPr>
              <a:t>تيموثاوس</a:t>
            </a:r>
            <a:r>
              <a:rPr lang="ar-JO" sz="4200" b="1" dirty="0" smtClean="0">
                <a:solidFill>
                  <a:srgbClr val="FFFF00"/>
                </a:solidFill>
              </a:rPr>
              <a:t> 2</a:t>
            </a:r>
          </a:p>
          <a:p>
            <a:pPr marL="0" indent="0" algn="just" rtl="1">
              <a:buNone/>
            </a:pPr>
            <a:r>
              <a:rPr lang="ar-JO" sz="4200" b="1" dirty="0" smtClean="0">
                <a:solidFill>
                  <a:srgbClr val="FFFF00"/>
                </a:solidFill>
              </a:rPr>
              <a:t>(1) فتقوَّ أنتَ يا ابني بالنعمة التي في المسيح يسوع. (2) وما سمعتَهُ مني بشهودٍ كثيرين، أودعهُ أناساً أمناء، يكونونَ أكفاء أن يُعَلّموا آخرين أيضاَ. (3) فاشترك أنت في احتمال المشَقات كجُندي صالحٍ ليسوع المسيح. (4) ليسَ أحدٌ وهو يتجنّد يَرتَبِك بأعمال الحياة لكي يُرضي من جَنّدَهُ.  (5) وأيضاً إن كان أحدٌ يُجاهد، لا يُكلّل إن لم يُجاهد قانونياً. </a:t>
            </a:r>
            <a:endParaRPr lang="en-AU" sz="4200" b="1" dirty="0">
              <a:solidFill>
                <a:srgbClr val="FFFF00"/>
              </a:solidFill>
            </a:endParaRPr>
          </a:p>
        </p:txBody>
      </p:sp>
    </p:spTree>
    <p:extLst>
      <p:ext uri="{BB962C8B-B14F-4D97-AF65-F5344CB8AC3E}">
        <p14:creationId xmlns:p14="http://schemas.microsoft.com/office/powerpoint/2010/main" val="2761599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382000" cy="6172200"/>
          </a:xfrm>
        </p:spPr>
        <p:txBody>
          <a:bodyPr>
            <a:noAutofit/>
          </a:bodyPr>
          <a:lstStyle/>
          <a:p>
            <a:pPr marL="0" indent="0" algn="just" rtl="1">
              <a:buNone/>
            </a:pPr>
            <a:r>
              <a:rPr lang="ar-JO" sz="4200" b="1" dirty="0" smtClean="0">
                <a:solidFill>
                  <a:srgbClr val="FFFF00"/>
                </a:solidFill>
              </a:rPr>
              <a:t>(6) يجب أنّ الحرّاث الذي يتعب، يَشترك هو أولاً في الأثمار. (7) افهم ما أقول.  </a:t>
            </a:r>
            <a:r>
              <a:rPr lang="ar-JO" sz="4200" b="1" dirty="0" err="1" smtClean="0">
                <a:solidFill>
                  <a:srgbClr val="FFFF00"/>
                </a:solidFill>
              </a:rPr>
              <a:t>فَليُعطكَ</a:t>
            </a:r>
            <a:r>
              <a:rPr lang="ar-JO" sz="4200" b="1" dirty="0" smtClean="0">
                <a:solidFill>
                  <a:srgbClr val="FFFF00"/>
                </a:solidFill>
              </a:rPr>
              <a:t> الرب فَهماً في كلِّ شيءٍ. (8) أذكُر يسوع المسيح المٌقام من الأموات، من نَسل داود بحسب إنجيلي، (9) الذي فيهِ أحتملُ المَشقات حتى القُيود كَمُذنِبٍ.  لكن كلمة الله لا تُقيّد. </a:t>
            </a:r>
          </a:p>
          <a:p>
            <a:pPr marL="0" indent="0" algn="just" rtl="1">
              <a:buNone/>
            </a:pPr>
            <a:r>
              <a:rPr lang="ar-JO" sz="4200" b="1" dirty="0" smtClean="0">
                <a:solidFill>
                  <a:srgbClr val="FFFF00"/>
                </a:solidFill>
              </a:rPr>
              <a:t>(10) لأجلِ ذلك أنا أصبرُ على كل شيءٍ لأجل المُختارين، لكي يَحصلوا هُم أيضاً على الخلاص الذي في المسيح يسوع، مع مَجدٍ أبديٍّ.</a:t>
            </a:r>
            <a:endParaRPr lang="en-AU" sz="4200" b="1" dirty="0">
              <a:solidFill>
                <a:srgbClr val="FFFF00"/>
              </a:solidFill>
            </a:endParaRPr>
          </a:p>
        </p:txBody>
      </p:sp>
    </p:spTree>
    <p:extLst>
      <p:ext uri="{BB962C8B-B14F-4D97-AF65-F5344CB8AC3E}">
        <p14:creationId xmlns:p14="http://schemas.microsoft.com/office/powerpoint/2010/main" val="1180607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4038600"/>
          </a:xfrm>
        </p:spPr>
        <p:txBody>
          <a:bodyPr>
            <a:noAutofit/>
          </a:bodyPr>
          <a:lstStyle/>
          <a:p>
            <a:pPr marL="0" indent="0" algn="just" rtl="1">
              <a:buNone/>
            </a:pPr>
            <a:r>
              <a:rPr lang="ar-JO" sz="4200" b="1" dirty="0" smtClean="0">
                <a:solidFill>
                  <a:srgbClr val="FFFF00"/>
                </a:solidFill>
              </a:rPr>
              <a:t>(11) صادِقَةٌ هي الكلمة: أنهُ إنْ كُنّا قد مُتناً مَعَهُ </a:t>
            </a:r>
            <a:r>
              <a:rPr lang="ar-JO" sz="4200" b="1" dirty="0" err="1" smtClean="0">
                <a:solidFill>
                  <a:srgbClr val="FFFF00"/>
                </a:solidFill>
              </a:rPr>
              <a:t>فَسَنحيا</a:t>
            </a:r>
            <a:r>
              <a:rPr lang="ar-JO" sz="4200" b="1" dirty="0" smtClean="0">
                <a:solidFill>
                  <a:srgbClr val="FFFF00"/>
                </a:solidFill>
              </a:rPr>
              <a:t> أيضاً مَعَهُ.  (12) إن كُنا نَصبِرُ فَسَنملكُ أيضاً مَعَهُ. إن كُنا نُنكِرُهُ فَهُوَ سَيُنكِرنا. </a:t>
            </a:r>
          </a:p>
          <a:p>
            <a:pPr marL="0" indent="0" algn="just" rtl="1">
              <a:buNone/>
            </a:pPr>
            <a:r>
              <a:rPr lang="ar-JO" sz="4200" b="1" dirty="0" smtClean="0">
                <a:solidFill>
                  <a:srgbClr val="FFFF00"/>
                </a:solidFill>
              </a:rPr>
              <a:t>(13) إنْ كُنا غير أمناء فهو يبقى أميناً، لَنْ يَقدِر أنْ يُنكر نفسَهُ. </a:t>
            </a:r>
            <a:endParaRPr lang="en-AU" sz="4200" b="1" dirty="0">
              <a:solidFill>
                <a:srgbClr val="FFFF00"/>
              </a:solidFill>
            </a:endParaRPr>
          </a:p>
        </p:txBody>
      </p:sp>
    </p:spTree>
    <p:extLst>
      <p:ext uri="{BB962C8B-B14F-4D97-AF65-F5344CB8AC3E}">
        <p14:creationId xmlns:p14="http://schemas.microsoft.com/office/powerpoint/2010/main" val="493449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marL="514350" indent="-514350" algn="r" rtl="1">
              <a:buAutoNum type="arabicPeriod"/>
            </a:pPr>
            <a:r>
              <a:rPr lang="ar-JO" sz="4000" b="1" dirty="0" smtClean="0">
                <a:solidFill>
                  <a:srgbClr val="FFFF00"/>
                </a:solidFill>
              </a:rPr>
              <a:t>كُن قوياً في النعمة، ليس في قدرتك الشخصية</a:t>
            </a:r>
          </a:p>
          <a:p>
            <a:pPr marL="0" indent="0" algn="r" rtl="1">
              <a:buNone/>
            </a:pPr>
            <a:r>
              <a:rPr lang="ar-JO" sz="4000" b="1" dirty="0">
                <a:solidFill>
                  <a:srgbClr val="FFFF00"/>
                </a:solidFill>
              </a:rPr>
              <a:t> </a:t>
            </a:r>
            <a:r>
              <a:rPr lang="ar-JO" sz="4000" b="1" dirty="0" smtClean="0">
                <a:solidFill>
                  <a:srgbClr val="FFFF00"/>
                </a:solidFill>
              </a:rPr>
              <a:t>  </a:t>
            </a:r>
          </a:p>
          <a:p>
            <a:pPr marL="0" indent="0" algn="r" rtl="1">
              <a:buNone/>
            </a:pPr>
            <a:r>
              <a:rPr lang="ar-JO" sz="4000" b="1" dirty="0">
                <a:solidFill>
                  <a:srgbClr val="FFFF00"/>
                </a:solidFill>
              </a:rPr>
              <a:t>	</a:t>
            </a:r>
            <a:r>
              <a:rPr lang="ar-JO" sz="4000" b="1" dirty="0" smtClean="0">
                <a:solidFill>
                  <a:srgbClr val="FFFF00"/>
                </a:solidFill>
              </a:rPr>
              <a:t>(1) فَتَقوَّ أنت يا ابني بالنعمة التي في المسيح يسوع. </a:t>
            </a:r>
            <a:endParaRPr lang="en-AU" sz="4000" b="1" dirty="0" smtClean="0">
              <a:solidFill>
                <a:srgbClr val="FFFF00"/>
              </a:solidFill>
            </a:endParaRPr>
          </a:p>
          <a:p>
            <a:pPr marL="0" indent="0">
              <a:buNone/>
            </a:pPr>
            <a:endParaRPr lang="en-AU" sz="4000" b="1" dirty="0">
              <a:solidFill>
                <a:srgbClr val="FFFF00"/>
              </a:solidFill>
            </a:endParaRPr>
          </a:p>
        </p:txBody>
      </p:sp>
    </p:spTree>
    <p:extLst>
      <p:ext uri="{BB962C8B-B14F-4D97-AF65-F5344CB8AC3E}">
        <p14:creationId xmlns:p14="http://schemas.microsoft.com/office/powerpoint/2010/main" val="3542219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marL="0" indent="0" algn="just" rtl="1">
              <a:buNone/>
            </a:pPr>
            <a:r>
              <a:rPr lang="ar-JO" sz="4200" b="1" dirty="0" smtClean="0">
                <a:solidFill>
                  <a:srgbClr val="FFFF00"/>
                </a:solidFill>
              </a:rPr>
              <a:t>(1صموئيل 30: 6 ) «... وأما داود فَتَشدَّدَ بالرب إلهِهِ.»</a:t>
            </a:r>
            <a:endParaRPr lang="en-AU" sz="4200" b="1" dirty="0">
              <a:solidFill>
                <a:srgbClr val="FFFF00"/>
              </a:solidFill>
            </a:endParaRPr>
          </a:p>
        </p:txBody>
      </p:sp>
    </p:spTree>
    <p:extLst>
      <p:ext uri="{BB962C8B-B14F-4D97-AF65-F5344CB8AC3E}">
        <p14:creationId xmlns:p14="http://schemas.microsoft.com/office/powerpoint/2010/main" val="3521727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818</TotalTime>
  <Words>1103</Words>
  <Application>Microsoft Office PowerPoint</Application>
  <PresentationFormat>On-screen Show (4:3)</PresentationFormat>
  <Paragraphs>101</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Times New Roman</vt:lpstr>
      <vt:lpstr>Office Theme</vt:lpstr>
      <vt:lpstr>PowerPoint Presentation</vt:lpstr>
      <vt:lpstr>مفاتيح لخدمة فَعّالة وَمُؤثرة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جون ج. باتون (1824-1907)  مُرسَل لـ هيبريدس الجديدة (جزر فانوآتو) New Habrides Vanuatu</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dc:creator>
  <cp:lastModifiedBy>Mina</cp:lastModifiedBy>
  <cp:revision>91</cp:revision>
  <dcterms:created xsi:type="dcterms:W3CDTF">2006-08-16T00:00:00Z</dcterms:created>
  <dcterms:modified xsi:type="dcterms:W3CDTF">2014-08-27T19:34:21Z</dcterms:modified>
</cp:coreProperties>
</file>