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6"/>
  </p:notesMasterIdLst>
  <p:sldIdLst>
    <p:sldId id="273" r:id="rId2"/>
    <p:sldId id="256" r:id="rId3"/>
    <p:sldId id="274" r:id="rId4"/>
    <p:sldId id="261" r:id="rId5"/>
    <p:sldId id="263" r:id="rId6"/>
    <p:sldId id="265" r:id="rId7"/>
    <p:sldId id="262" r:id="rId8"/>
    <p:sldId id="266" r:id="rId9"/>
    <p:sldId id="268" r:id="rId10"/>
    <p:sldId id="275" r:id="rId11"/>
    <p:sldId id="264" r:id="rId12"/>
    <p:sldId id="270" r:id="rId13"/>
    <p:sldId id="271" r:id="rId14"/>
    <p:sldId id="319" r:id="rId15"/>
    <p:sldId id="272" r:id="rId16"/>
    <p:sldId id="276" r:id="rId17"/>
    <p:sldId id="320" r:id="rId18"/>
    <p:sldId id="321" r:id="rId19"/>
    <p:sldId id="322" r:id="rId20"/>
    <p:sldId id="323" r:id="rId21"/>
    <p:sldId id="277" r:id="rId22"/>
    <p:sldId id="278" r:id="rId23"/>
    <p:sldId id="279" r:id="rId24"/>
    <p:sldId id="324" r:id="rId25"/>
    <p:sldId id="280" r:id="rId26"/>
    <p:sldId id="281" r:id="rId27"/>
    <p:sldId id="282" r:id="rId28"/>
    <p:sldId id="325" r:id="rId29"/>
    <p:sldId id="284" r:id="rId30"/>
    <p:sldId id="326" r:id="rId31"/>
    <p:sldId id="285" r:id="rId32"/>
    <p:sldId id="327" r:id="rId33"/>
    <p:sldId id="286" r:id="rId34"/>
    <p:sldId id="328" r:id="rId35"/>
    <p:sldId id="334" r:id="rId36"/>
    <p:sldId id="345" r:id="rId37"/>
    <p:sldId id="344" r:id="rId38"/>
    <p:sldId id="343" r:id="rId39"/>
    <p:sldId id="342" r:id="rId40"/>
    <p:sldId id="329" r:id="rId41"/>
    <p:sldId id="335" r:id="rId42"/>
    <p:sldId id="341" r:id="rId43"/>
    <p:sldId id="295" r:id="rId44"/>
    <p:sldId id="337" r:id="rId45"/>
    <p:sldId id="340" r:id="rId46"/>
    <p:sldId id="346" r:id="rId47"/>
    <p:sldId id="300" r:id="rId48"/>
    <p:sldId id="347" r:id="rId49"/>
    <p:sldId id="339" r:id="rId50"/>
    <p:sldId id="303" r:id="rId51"/>
    <p:sldId id="304" r:id="rId52"/>
    <p:sldId id="305" r:id="rId53"/>
    <p:sldId id="307" r:id="rId54"/>
    <p:sldId id="308" r:id="rId55"/>
    <p:sldId id="309" r:id="rId56"/>
    <p:sldId id="348" r:id="rId57"/>
    <p:sldId id="312" r:id="rId58"/>
    <p:sldId id="349" r:id="rId59"/>
    <p:sldId id="313" r:id="rId60"/>
    <p:sldId id="314" r:id="rId61"/>
    <p:sldId id="315" r:id="rId62"/>
    <p:sldId id="316" r:id="rId63"/>
    <p:sldId id="318" r:id="rId64"/>
    <p:sldId id="317" r:id="rId6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185" autoAdjust="0"/>
    <p:restoredTop sz="94660"/>
  </p:normalViewPr>
  <p:slideViewPr>
    <p:cSldViewPr>
      <p:cViewPr varScale="1">
        <p:scale>
          <a:sx n="46" d="100"/>
          <a:sy n="46" d="100"/>
        </p:scale>
        <p:origin x="66" y="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3D299E-16FF-4140-9E00-A559683439B4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FE3B9-C851-4C77-9469-A068ED5874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562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FE3B9-C851-4C77-9469-A068ED58740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15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17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48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028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32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680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90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56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851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48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997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73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4089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AU" sz="4000" b="1" dirty="0" smtClean="0">
              <a:solidFill>
                <a:srgbClr val="FFFF00"/>
              </a:solidFill>
            </a:endParaRPr>
          </a:p>
          <a:p>
            <a:pPr algn="r" rtl="1"/>
            <a:r>
              <a:rPr lang="ar-SA" sz="4000" dirty="0"/>
              <a:t>كنيسة قويَّة = فرق قويَّة</a:t>
            </a:r>
            <a:endParaRPr lang="en-US" sz="4000" dirty="0"/>
          </a:p>
          <a:p>
            <a:pPr algn="r" rtl="1"/>
            <a:r>
              <a:rPr lang="ar-SA" sz="4000" dirty="0"/>
              <a:t>فرق قويَّة = علاقات قويَّة</a:t>
            </a:r>
            <a:endParaRPr lang="en-US" sz="4000" dirty="0"/>
          </a:p>
          <a:p>
            <a:pPr algn="r" rtl="1"/>
            <a:r>
              <a:rPr lang="ar-SA" sz="4000" dirty="0"/>
              <a:t>علاقات قويَّة = </a:t>
            </a:r>
            <a:r>
              <a:rPr lang="ar-EG" sz="4000" dirty="0" smtClean="0"/>
              <a:t>عهدٌ</a:t>
            </a:r>
            <a:r>
              <a:rPr lang="ar-SA" sz="4000" dirty="0" smtClean="0"/>
              <a:t> </a:t>
            </a:r>
            <a:r>
              <a:rPr lang="ar-SA" sz="4000" dirty="0"/>
              <a:t>قويّ </a:t>
            </a:r>
            <a:r>
              <a:rPr lang="en-US" sz="4000" dirty="0" smtClean="0"/>
              <a:t> </a:t>
            </a:r>
            <a:endParaRPr lang="en-US" sz="4000" dirty="0"/>
          </a:p>
          <a:p>
            <a:pPr marL="0" indent="0" algn="r" rtl="1">
              <a:buNone/>
            </a:pPr>
            <a:endParaRPr lang="en-AU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134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617" y="3233400"/>
            <a:ext cx="5236383" cy="3600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000" y="0"/>
            <a:ext cx="4860000" cy="324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51667" cy="68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018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 algn="r">
              <a:buNone/>
            </a:pPr>
            <a:endParaRPr lang="en-AU" sz="3600" b="1" dirty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sz="3600" dirty="0"/>
              <a:t>أ</a:t>
            </a:r>
            <a:r>
              <a:rPr lang="ar-JO" sz="3600" dirty="0" smtClean="0"/>
              <a:t>.    </a:t>
            </a:r>
            <a:r>
              <a:rPr lang="ar-JO" sz="3600" dirty="0"/>
              <a:t>المحبَّة هي الشعور </a:t>
            </a:r>
            <a:r>
              <a:rPr lang="ar-JO" sz="3600" dirty="0" smtClean="0"/>
              <a:t>بالآخرين</a:t>
            </a:r>
            <a:r>
              <a:rPr lang="ar-EG" sz="3600" dirty="0" smtClean="0"/>
              <a:t> كما بالنفس</a:t>
            </a:r>
            <a:endParaRPr lang="en-US" sz="3600" dirty="0"/>
          </a:p>
          <a:p>
            <a:pPr marL="0" indent="0" algn="r" rtl="1">
              <a:buNone/>
            </a:pPr>
            <a:r>
              <a:rPr lang="ar-JO" sz="3600" dirty="0"/>
              <a:t>ب. </a:t>
            </a:r>
            <a:r>
              <a:rPr lang="en-AU" sz="3600" dirty="0"/>
              <a:t> </a:t>
            </a:r>
            <a:r>
              <a:rPr lang="ar-JO" sz="3600" dirty="0"/>
              <a:t>المحبَّة هي خدمةُ </a:t>
            </a:r>
            <a:r>
              <a:rPr lang="ar-JO" sz="3600" dirty="0" smtClean="0"/>
              <a:t>الآخرين</a:t>
            </a:r>
          </a:p>
          <a:p>
            <a:pPr marL="0" indent="0" algn="r" rtl="1">
              <a:buNone/>
            </a:pPr>
            <a:r>
              <a:rPr lang="ar-JO" sz="3600" b="1" dirty="0" smtClean="0"/>
              <a:t>ت. </a:t>
            </a:r>
            <a:r>
              <a:rPr lang="ar-JO" sz="3600" dirty="0"/>
              <a:t>المحبَّة هي التضحية بالنفس لأجل الآخرين </a:t>
            </a:r>
            <a:endParaRPr lang="en-AU" sz="36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8094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txBody>
          <a:bodyPr>
            <a:normAutofit/>
          </a:bodyPr>
          <a:lstStyle/>
          <a:p>
            <a:pPr algn="r"/>
            <a:r>
              <a:rPr lang="en-AU" dirty="0" smtClean="0"/>
              <a:t>	</a:t>
            </a:r>
            <a:r>
              <a:rPr lang="ar-JO" b="1" dirty="0" smtClean="0"/>
              <a:t>جون جي. باتون</a:t>
            </a:r>
            <a:r>
              <a:rPr lang="en-AU" b="1" dirty="0" smtClean="0"/>
              <a:t/>
            </a:r>
            <a:br>
              <a:rPr lang="en-AU" b="1" dirty="0" smtClean="0"/>
            </a:br>
            <a:r>
              <a:rPr lang="en-AU" b="1" dirty="0" smtClean="0"/>
              <a:t>(1824-1907)</a:t>
            </a:r>
            <a:br>
              <a:rPr lang="en-AU" b="1" dirty="0" smtClean="0"/>
            </a:br>
            <a:r>
              <a:rPr lang="ar-JO" sz="3600" b="1" dirty="0" smtClean="0"/>
              <a:t> مرسل إلى </a:t>
            </a:r>
            <a:r>
              <a:rPr lang="en-AU" sz="3600" b="1" dirty="0" smtClean="0">
                <a:solidFill>
                  <a:srgbClr val="FFFF00"/>
                </a:solidFill>
              </a:rPr>
              <a:t/>
            </a:r>
            <a:br>
              <a:rPr lang="en-AU" sz="3600" b="1" dirty="0" smtClean="0">
                <a:solidFill>
                  <a:srgbClr val="FFFF00"/>
                </a:solidFill>
              </a:rPr>
            </a:br>
            <a:r>
              <a:rPr lang="en-AU" sz="3600" b="1" dirty="0" smtClean="0">
                <a:solidFill>
                  <a:srgbClr val="FFFF00"/>
                </a:solidFill>
              </a:rPr>
              <a:t>New Hebrides</a:t>
            </a:r>
            <a:br>
              <a:rPr lang="en-AU" sz="3600" b="1" dirty="0" smtClean="0">
                <a:solidFill>
                  <a:srgbClr val="FFFF00"/>
                </a:solidFill>
              </a:rPr>
            </a:br>
            <a:r>
              <a:rPr lang="en-AU" sz="3600" b="1" dirty="0" smtClean="0">
                <a:solidFill>
                  <a:srgbClr val="FFFF00"/>
                </a:solidFill>
              </a:rPr>
              <a:t>(Vanuatu)</a:t>
            </a:r>
            <a:r>
              <a:rPr lang="en-AU" b="1" dirty="0" smtClean="0">
                <a:solidFill>
                  <a:srgbClr val="FFFF00"/>
                </a:solidFill>
              </a:rPr>
              <a:t> </a:t>
            </a:r>
            <a:endParaRPr lang="en-AU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4956"/>
            <a:ext cx="5149650" cy="6948000"/>
          </a:xfrm>
        </p:spPr>
      </p:pic>
    </p:spTree>
    <p:extLst>
      <p:ext uri="{BB962C8B-B14F-4D97-AF65-F5344CB8AC3E}">
        <p14:creationId xmlns:p14="http://schemas.microsoft.com/office/powerpoint/2010/main" val="2783444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ar-JO" sz="3600" b="1" dirty="0" smtClean="0"/>
          </a:p>
          <a:p>
            <a:pPr marL="0" indent="0" algn="r" rtl="1">
              <a:buNone/>
            </a:pPr>
            <a:r>
              <a:rPr lang="ar-JO" sz="3600" b="1" dirty="0" smtClean="0"/>
              <a:t>«... أعترف لكم أنه </a:t>
            </a:r>
            <a:r>
              <a:rPr lang="ar-JO" sz="3600" b="1" dirty="0"/>
              <a:t>إذا </a:t>
            </a:r>
            <a:r>
              <a:rPr lang="ar-JO" sz="3600" b="1" dirty="0" smtClean="0"/>
              <a:t>أمكنني أن أعيش فقط وأموت </a:t>
            </a:r>
            <a:r>
              <a:rPr lang="ar-EG" sz="3600" b="1" dirty="0" smtClean="0"/>
              <a:t>مُكرِما وخادما </a:t>
            </a:r>
            <a:r>
              <a:rPr lang="ar-JO" sz="3600" b="1" dirty="0" smtClean="0"/>
              <a:t>ليسوع، فلن يكون هناك فرقٌ بالنسبة إليَّ </a:t>
            </a:r>
            <a:r>
              <a:rPr lang="ar-JO" sz="3600" b="1" dirty="0"/>
              <a:t>سواء </a:t>
            </a:r>
            <a:r>
              <a:rPr lang="ar-JO" sz="3600" b="1" dirty="0" smtClean="0"/>
              <a:t>ألتهمني آكلو </a:t>
            </a:r>
            <a:r>
              <a:rPr lang="ar-JO" sz="3600" b="1" dirty="0"/>
              <a:t>لحوم البشر </a:t>
            </a:r>
            <a:r>
              <a:rPr lang="ar-JO" sz="3600" b="1" dirty="0" smtClean="0"/>
              <a:t>أم أكلتني الديدان؛ </a:t>
            </a:r>
            <a:r>
              <a:rPr lang="ar-EG" sz="3600" b="1" dirty="0" smtClean="0"/>
              <a:t>و</a:t>
            </a:r>
            <a:r>
              <a:rPr lang="ar-JO" sz="3600" b="1" dirty="0" smtClean="0"/>
              <a:t>في ذلك اليوم العظيم</a:t>
            </a:r>
            <a:r>
              <a:rPr lang="ar-EG" sz="3600" b="1" dirty="0" smtClean="0"/>
              <a:t>، جسدي القائم سيقوم </a:t>
            </a:r>
            <a:r>
              <a:rPr lang="ar-JO" sz="3600" b="1" dirty="0" smtClean="0"/>
              <a:t>في جمال مثل جسدكم </a:t>
            </a:r>
            <a:r>
              <a:rPr lang="ar-EG" sz="3600" b="1" dirty="0"/>
              <a:t>م</a:t>
            </a:r>
            <a:r>
              <a:rPr lang="ar-JO" sz="3600" b="1" dirty="0" smtClean="0"/>
              <a:t>شابه</a:t>
            </a:r>
            <a:r>
              <a:rPr lang="ar-EG" sz="3600" b="1" dirty="0" smtClean="0"/>
              <a:t>ا</a:t>
            </a:r>
            <a:r>
              <a:rPr lang="ar-JO" sz="3600" b="1" dirty="0" smtClean="0"/>
              <a:t> فادينا القا</a:t>
            </a:r>
            <a:r>
              <a:rPr lang="ar-EG" sz="3600" b="1" smtClean="0"/>
              <a:t>ئ</a:t>
            </a:r>
            <a:r>
              <a:rPr lang="ar-JO" sz="3600" b="1" smtClean="0"/>
              <a:t>م</a:t>
            </a:r>
            <a:r>
              <a:rPr lang="ar-JO" sz="3600" b="1" dirty="0" smtClean="0"/>
              <a:t>».</a:t>
            </a:r>
          </a:p>
          <a:p>
            <a:pPr marL="0" indent="0" algn="r" rtl="1">
              <a:buNone/>
            </a:pPr>
            <a:r>
              <a:rPr lang="ar-JO" sz="3600" b="1" dirty="0"/>
              <a:t>	</a:t>
            </a:r>
            <a:r>
              <a:rPr lang="ar-JO" sz="3600" b="1" dirty="0" smtClean="0"/>
              <a:t>					(جون باتون) 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4097418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ar-JO" sz="3600" dirty="0" smtClean="0"/>
          </a:p>
          <a:p>
            <a:pPr marL="0" indent="0" algn="r" rtl="1">
              <a:buNone/>
            </a:pPr>
            <a:r>
              <a:rPr lang="ar-JO" sz="3600" dirty="0" smtClean="0"/>
              <a:t>«</a:t>
            </a:r>
            <a:r>
              <a:rPr lang="ar-JO" sz="3600" dirty="0"/>
              <a:t>هَذِهِ هِيَ وَصِيَّتِي أَنْ تُحِبُّوا بَعْضُكُمْ بَعْضاً كَمَا أَحْبَبْتُكُمْ</a:t>
            </a:r>
            <a:r>
              <a:rPr lang="ar-JO" sz="3600" dirty="0" smtClean="0"/>
              <a:t>. </a:t>
            </a:r>
            <a:r>
              <a:rPr lang="ar-JO" sz="3600" dirty="0"/>
              <a:t>لَيْسَ لأَحَدٍ حُبٌّ أَعْظَمُ مِنْ هَذَا أَنْ يَضَعَ أَحَدٌ نَفْسَهُ لأَجْلِ أَحِبَّائِهِ</a:t>
            </a:r>
            <a:r>
              <a:rPr lang="ar-JO" sz="3600" dirty="0" smtClean="0"/>
              <a:t>.»</a:t>
            </a:r>
          </a:p>
          <a:p>
            <a:pPr marL="0" indent="0" algn="r" rtl="1">
              <a:buNone/>
            </a:pPr>
            <a:r>
              <a:rPr lang="ar-JO" sz="3600" b="1" dirty="0">
                <a:solidFill>
                  <a:srgbClr val="FFFF00"/>
                </a:solidFill>
              </a:rPr>
              <a:t>	</a:t>
            </a:r>
            <a:r>
              <a:rPr lang="ar-JO" sz="3600" b="1" dirty="0" smtClean="0">
                <a:solidFill>
                  <a:srgbClr val="FFFF00"/>
                </a:solidFill>
              </a:rPr>
              <a:t>			</a:t>
            </a:r>
            <a:r>
              <a:rPr lang="ar-JO" sz="3600" b="1" dirty="0" smtClean="0"/>
              <a:t>(يوحنا 15: 12 &amp; 13)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1097008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lvl="0" indent="0" algn="r" rtl="1">
              <a:buNone/>
            </a:pPr>
            <a:r>
              <a:rPr lang="ar-JO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smtClean="0"/>
              <a:t> </a:t>
            </a:r>
            <a:r>
              <a:rPr lang="ar-JO" sz="3600" b="1" dirty="0" smtClean="0"/>
              <a:t>2. الوَحدة</a:t>
            </a:r>
            <a:r>
              <a:rPr lang="ar-EG" sz="3600" b="1" dirty="0"/>
              <a:t> </a:t>
            </a:r>
            <a:r>
              <a:rPr lang="ar-EG" sz="3600" b="1" dirty="0" smtClean="0"/>
              <a:t>الجامعة</a:t>
            </a:r>
            <a:r>
              <a:rPr lang="en-US" sz="3600" b="1" dirty="0" smtClean="0"/>
              <a:t>  </a:t>
            </a:r>
            <a:endParaRPr lang="ar-JO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«</a:t>
            </a:r>
            <a:r>
              <a:rPr lang="ar-JO" sz="3600" dirty="0" smtClean="0"/>
              <a:t>... </a:t>
            </a:r>
            <a:r>
              <a:rPr lang="ar-JO" sz="3600" dirty="0"/>
              <a:t>حَتَّى تَفْتَكِرُوا فِكْراً وَاحِداً وَلَكُمْ مَحَبَّةٌ وَاحِدَةٌ بِنَفْسٍ وَاحِدَةٍ، </a:t>
            </a:r>
            <a:r>
              <a:rPr lang="ar-JO" sz="3600" dirty="0" err="1"/>
              <a:t>مُفْتَكِرِينَ</a:t>
            </a:r>
            <a:r>
              <a:rPr lang="ar-JO" sz="3600" dirty="0"/>
              <a:t> شَيْئاً وَاحِداً</a:t>
            </a:r>
            <a:r>
              <a:rPr lang="ar-JO" sz="3600" dirty="0" smtClean="0"/>
              <a:t>، </a:t>
            </a:r>
            <a:r>
              <a:rPr lang="ar-JO" sz="3600" dirty="0"/>
              <a:t>لاَ شَيْئاً بِتَحَزُّبٍ أَوْ بِعُجْبٍ، بَلْ بِتَوَاضُعٍ، حَاسِبِينَ بَعْضُكُمُ الْبَعْضَ أَفْضَلَ مِنْ أَنْفُسِهِمْ</a:t>
            </a:r>
            <a:r>
              <a:rPr lang="ar-JO" sz="3600" dirty="0" smtClean="0"/>
              <a:t>.» </a:t>
            </a:r>
            <a:endParaRPr lang="en-AU" sz="3600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					     (</a:t>
            </a:r>
            <a:r>
              <a:rPr lang="ar-JO" sz="3600" b="1" dirty="0"/>
              <a:t>فيلبِّي 2: </a:t>
            </a:r>
            <a:r>
              <a:rPr lang="ar-JO" sz="3600" b="1" dirty="0" smtClean="0"/>
              <a:t>2-4)</a:t>
            </a:r>
          </a:p>
          <a:p>
            <a:pPr marL="0" indent="0" algn="r" rtl="1">
              <a:buNone/>
            </a:pPr>
            <a:endParaRPr lang="ar-JO" sz="3600" b="1" dirty="0" smtClean="0"/>
          </a:p>
          <a:p>
            <a:pPr marL="0" indent="0" algn="r" rtl="1">
              <a:buNone/>
            </a:pPr>
            <a:r>
              <a:rPr lang="ar-JO" sz="3600" b="1" dirty="0" smtClean="0"/>
              <a:t>الوحدة </a:t>
            </a:r>
            <a:r>
              <a:rPr lang="ar-JO" sz="3600" b="1" dirty="0"/>
              <a:t>= </a:t>
            </a:r>
            <a:r>
              <a:rPr lang="ar-EG" sz="3600" b="1" dirty="0" smtClean="0"/>
              <a:t>التنوع العامل </a:t>
            </a:r>
            <a:r>
              <a:rPr lang="ar-JO" sz="3600" b="1" dirty="0" smtClean="0"/>
              <a:t>في المحبة 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30764988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3600" b="1" dirty="0" smtClean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sz="3600" dirty="0" smtClean="0"/>
              <a:t>أ. </a:t>
            </a:r>
            <a:r>
              <a:rPr lang="ar-EG" sz="3600" dirty="0" smtClean="0"/>
              <a:t>عن طريق </a:t>
            </a:r>
            <a:r>
              <a:rPr lang="ar-EG" sz="3600" dirty="0"/>
              <a:t>إ</a:t>
            </a:r>
            <a:r>
              <a:rPr lang="ar-SA" sz="3600" dirty="0" err="1" smtClean="0"/>
              <a:t>عتماد</a:t>
            </a:r>
            <a:r>
              <a:rPr lang="ar-SA" sz="3600" dirty="0" smtClean="0"/>
              <a:t> </a:t>
            </a:r>
            <a:r>
              <a:rPr lang="ar-JO" sz="3600" dirty="0" smtClean="0"/>
              <a:t>فكر (</a:t>
            </a:r>
            <a:r>
              <a:rPr lang="ar-SA" sz="3600" dirty="0" smtClean="0"/>
              <a:t>م</a:t>
            </a:r>
            <a:r>
              <a:rPr lang="ar-JO" sz="3600" dirty="0" smtClean="0"/>
              <a:t>َ</a:t>
            </a:r>
            <a:r>
              <a:rPr lang="ar-SA" sz="3600" dirty="0" smtClean="0"/>
              <a:t>وقف</a:t>
            </a:r>
            <a:r>
              <a:rPr lang="ar-JO" sz="3600" dirty="0" smtClean="0"/>
              <a:t>)</a:t>
            </a:r>
            <a:r>
              <a:rPr lang="ar-SA" sz="3600" dirty="0" smtClean="0"/>
              <a:t> </a:t>
            </a:r>
            <a:r>
              <a:rPr lang="ar-SA" sz="3600" dirty="0"/>
              <a:t>الخادم </a:t>
            </a:r>
            <a:endParaRPr lang="ar-JO" sz="3600" dirty="0" smtClean="0"/>
          </a:p>
          <a:p>
            <a:pPr marL="0" lvl="0" indent="0" algn="r" rtl="1">
              <a:buNone/>
            </a:pPr>
            <a:r>
              <a:rPr lang="ar-JO" sz="3600" dirty="0" smtClean="0"/>
              <a:t> </a:t>
            </a: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«</a:t>
            </a:r>
            <a:r>
              <a:rPr lang="ar-JO" sz="3600" dirty="0"/>
              <a:t>فَلْيَكُنْ فِيكُمْ هَذَا الْفِكْرُ الَّذِي فِي الْمَسِيحِ يَسُوعَ </a:t>
            </a:r>
            <a:r>
              <a:rPr lang="ar-JO" sz="3600" dirty="0" smtClean="0"/>
              <a:t>...»</a:t>
            </a:r>
            <a:r>
              <a:rPr lang="ar-SA" sz="3600" dirty="0"/>
              <a:t> </a:t>
            </a:r>
            <a:endParaRPr lang="ar-JO" sz="3600" dirty="0" smtClean="0"/>
          </a:p>
          <a:p>
            <a:pPr marL="0" indent="0" algn="r" rtl="1">
              <a:buNone/>
            </a:pPr>
            <a:r>
              <a:rPr lang="ar-JO" sz="3600" dirty="0"/>
              <a:t>	</a:t>
            </a:r>
            <a:r>
              <a:rPr lang="ar-JO" sz="3600" dirty="0" smtClean="0"/>
              <a:t>				      </a:t>
            </a:r>
            <a:r>
              <a:rPr lang="ar-SA" sz="3600" dirty="0" smtClean="0"/>
              <a:t>(</a:t>
            </a:r>
            <a:r>
              <a:rPr lang="ar-SA" sz="3600" dirty="0"/>
              <a:t>فيلبِّي 2: </a:t>
            </a:r>
            <a:r>
              <a:rPr lang="ar-SA" sz="3600" dirty="0" smtClean="0"/>
              <a:t>5</a:t>
            </a:r>
            <a:r>
              <a:rPr lang="ar-JO" sz="3600" dirty="0" smtClean="0"/>
              <a:t>)</a:t>
            </a: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« ...</a:t>
            </a:r>
            <a:r>
              <a:rPr lang="ar-JO" sz="3600" dirty="0" smtClean="0"/>
              <a:t>  بَلْ </a:t>
            </a:r>
            <a:r>
              <a:rPr lang="ar-JO" sz="3600" dirty="0"/>
              <a:t>خَادِمَانِ آمَنْتُمْ بِوَاسِطَتِهِمَا </a:t>
            </a:r>
            <a:r>
              <a:rPr lang="ar-JO" sz="3600" dirty="0" smtClean="0"/>
              <a:t>....»</a:t>
            </a:r>
            <a:r>
              <a:rPr lang="en-US" sz="3600" dirty="0" smtClean="0"/>
              <a:t> </a:t>
            </a:r>
            <a:endParaRPr lang="ar-JO" sz="3600" dirty="0" smtClean="0"/>
          </a:p>
          <a:p>
            <a:pPr marL="0" lvl="0" indent="0" algn="r" rtl="1">
              <a:buNone/>
            </a:pPr>
            <a:r>
              <a:rPr lang="ar-JO" sz="3600" dirty="0"/>
              <a:t>	</a:t>
            </a:r>
            <a:r>
              <a:rPr lang="ar-JO" sz="3600" dirty="0" smtClean="0"/>
              <a:t>				(1 </a:t>
            </a:r>
            <a:r>
              <a:rPr lang="ar-SA" sz="3600" dirty="0" err="1" smtClean="0"/>
              <a:t>كورنثوس</a:t>
            </a:r>
            <a:r>
              <a:rPr lang="ar-SA" sz="3600" dirty="0" smtClean="0"/>
              <a:t> </a:t>
            </a:r>
            <a:r>
              <a:rPr lang="ar-SA" sz="3600" dirty="0"/>
              <a:t>3: 5)</a:t>
            </a:r>
            <a:endParaRPr lang="en-US" sz="3600" dirty="0"/>
          </a:p>
          <a:p>
            <a:pPr marL="0" indent="0" algn="r" rtl="1">
              <a:buNone/>
            </a:pPr>
            <a:endParaRPr lang="en-US" sz="3600" dirty="0"/>
          </a:p>
          <a:p>
            <a:pPr marL="0" indent="0" algn="r" rtl="1">
              <a:buNone/>
            </a:pPr>
            <a:endParaRPr lang="en-A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195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560487"/>
            <a:ext cx="8610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EG" sz="3200" baseline="30000" dirty="0"/>
              <a:t>24</a:t>
            </a:r>
            <a:r>
              <a:rPr lang="ar-EG" sz="3600" dirty="0" smtClean="0"/>
              <a:t> فَلَمَّا </a:t>
            </a:r>
            <a:r>
              <a:rPr lang="ar-EG" sz="3600" dirty="0"/>
              <a:t>سَمِعَ الْعَشَرَةُ اغْتَاظُوا مِنْ أَجْلِ </a:t>
            </a:r>
            <a:r>
              <a:rPr lang="ar-EG" sz="3600" dirty="0" smtClean="0"/>
              <a:t>الأَخَوَيْنِ </a:t>
            </a:r>
            <a:r>
              <a:rPr lang="ar-EG" sz="3200" baseline="30000" dirty="0" smtClean="0"/>
              <a:t>25</a:t>
            </a:r>
            <a:r>
              <a:rPr lang="ar-EG" sz="3600" dirty="0" smtClean="0"/>
              <a:t> </a:t>
            </a:r>
            <a:r>
              <a:rPr lang="ar-EG" sz="3600" dirty="0"/>
              <a:t>فَدَعَاهُمْ يَسُوعُ وَقَالَ: «أَنْتُمْ تَعْلَمُونَ أَنَّ رُؤَسَاءَ الأُمَمِ يَسُودُونَهُمْ وَالْعُظَمَاءَ يَتَسَلَّطُونَ </a:t>
            </a:r>
            <a:r>
              <a:rPr lang="ar-EG" sz="3600" dirty="0" smtClean="0"/>
              <a:t>عَلَيْهِمْ </a:t>
            </a:r>
            <a:r>
              <a:rPr lang="ar-EG" sz="3200" baseline="30000" dirty="0"/>
              <a:t>26</a:t>
            </a:r>
            <a:r>
              <a:rPr lang="ar-EG" sz="3600" dirty="0" smtClean="0"/>
              <a:t> </a:t>
            </a:r>
            <a:r>
              <a:rPr lang="ar-EG" sz="3600" dirty="0"/>
              <a:t>فَلاَ يَكُونُ هَكَذَا فِيكُمْ. بَلْ مَنْ أَرَادَ أَنْ يَكُونَ فِيكُمْ عَظِيماً فَلْيَكُنْ لَكُمْ </a:t>
            </a:r>
            <a:r>
              <a:rPr lang="ar-EG" sz="3600" dirty="0" smtClean="0"/>
              <a:t>خَادِماً </a:t>
            </a:r>
            <a:r>
              <a:rPr lang="ar-EG" sz="3200" baseline="30000" dirty="0"/>
              <a:t>27</a:t>
            </a:r>
            <a:r>
              <a:rPr lang="ar-EG" sz="3600" dirty="0" smtClean="0"/>
              <a:t> </a:t>
            </a:r>
            <a:r>
              <a:rPr lang="ar-EG" sz="3600" dirty="0"/>
              <a:t>وَمَنْ أَرَادَ أَنْ يَكُونَ فِيكُمْ أَوَّلاً فَلْيَكُنْ لَكُمْ </a:t>
            </a:r>
            <a:r>
              <a:rPr lang="ar-EG" sz="3600" dirty="0" smtClean="0"/>
              <a:t>عَبْداً </a:t>
            </a:r>
            <a:r>
              <a:rPr lang="ar-EG" sz="3200" baseline="30000" dirty="0"/>
              <a:t>28</a:t>
            </a:r>
            <a:r>
              <a:rPr lang="ar-EG" sz="3600" dirty="0" smtClean="0"/>
              <a:t> </a:t>
            </a:r>
            <a:r>
              <a:rPr lang="ar-EG" sz="3600" dirty="0"/>
              <a:t>كَمَا أَنَّ ابْنَ الإِنْسَانِ لَمْ يَأْتِ لِيُخْدَمَ بَلْ لِيَخْدِمَ وَلِيَبْذِلَ نَفْسَهُ فِدْيَةً عَنْ كَثِيرِينَ».</a:t>
            </a:r>
          </a:p>
        </p:txBody>
      </p:sp>
    </p:spTree>
    <p:extLst>
      <p:ext uri="{BB962C8B-B14F-4D97-AF65-F5344CB8AC3E}">
        <p14:creationId xmlns:p14="http://schemas.microsoft.com/office/powerpoint/2010/main" val="27082530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05400" y="1143000"/>
            <a:ext cx="39244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l" rtl="1">
              <a:buFont typeface="Arial" panose="020B0604020202020204" pitchFamily="34" charset="0"/>
              <a:buChar char="•"/>
            </a:pPr>
            <a:r>
              <a:rPr lang="ar-EG" sz="3200" baseline="30000" dirty="0"/>
              <a:t>26</a:t>
            </a:r>
            <a:r>
              <a:rPr lang="ar-EG" sz="3600" dirty="0"/>
              <a:t> فَلاَ يَكُونُ هَكَذَا فِيكُمْ.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192548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990600"/>
            <a:ext cx="84685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ar-EG" sz="3200" baseline="30000" dirty="0"/>
              <a:t>26</a:t>
            </a:r>
            <a:r>
              <a:rPr lang="ar-EG" sz="3600" dirty="0"/>
              <a:t> فَلاَ يَكُونُ هَكَذَا فِيكُمْ</a:t>
            </a:r>
            <a:r>
              <a:rPr lang="ar-EG" sz="3600" dirty="0" smtClean="0"/>
              <a:t>.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ar-EG" sz="3600" dirty="0"/>
              <a:t>بَلْ مَنْ أَرَادَ أَنْ يَكُونَ فِيكُمْ عَظِيماً فَلْيَكُنْ لَكُمْ خَادِماً </a:t>
            </a:r>
            <a:r>
              <a:rPr lang="ar-EG" sz="3200" baseline="30000" dirty="0"/>
              <a:t>27</a:t>
            </a:r>
            <a:r>
              <a:rPr lang="ar-EG" sz="3600" dirty="0"/>
              <a:t> وَمَنْ أَرَادَ أَنْ يَكُونَ فِيكُمْ أَوَّلاً فَلْيَكُنْ لَكُمْ عَبْداً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45400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295400"/>
            <a:ext cx="8229600" cy="2667000"/>
          </a:xfrm>
        </p:spPr>
        <p:txBody>
          <a:bodyPr>
            <a:normAutofit/>
          </a:bodyPr>
          <a:lstStyle/>
          <a:p>
            <a:pPr rtl="1"/>
            <a:r>
              <a:rPr lang="ar-EG" sz="7200" b="1" dirty="0" smtClean="0"/>
              <a:t>ال</a:t>
            </a:r>
            <a:r>
              <a:rPr lang="ar-SA" sz="7200" b="1" dirty="0" smtClean="0"/>
              <a:t>مبادئ </a:t>
            </a:r>
            <a:r>
              <a:rPr lang="ar-EG" sz="7200" b="1" dirty="0" smtClean="0"/>
              <a:t>المختصة</a:t>
            </a:r>
            <a:r>
              <a:rPr lang="ar-SA" sz="7200" dirty="0" smtClean="0"/>
              <a:t> </a:t>
            </a:r>
            <a:r>
              <a:rPr lang="ar-EG" sz="7200" dirty="0" smtClean="0"/>
              <a:t/>
            </a:r>
            <a:br>
              <a:rPr lang="ar-EG" sz="7200" dirty="0" smtClean="0"/>
            </a:br>
            <a:r>
              <a:rPr lang="ar-EG" sz="7200" b="1" dirty="0" smtClean="0"/>
              <a:t>ل</a:t>
            </a:r>
            <a:r>
              <a:rPr lang="ar-SA" sz="7200" b="1" dirty="0" smtClean="0"/>
              <a:t>فريق قويّ</a:t>
            </a:r>
            <a:endParaRPr lang="en-US" sz="7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990600"/>
            <a:ext cx="8468586" cy="4157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EG" sz="3200" baseline="30000" dirty="0"/>
              <a:t>26</a:t>
            </a:r>
            <a:r>
              <a:rPr lang="ar-EG" sz="3600" dirty="0"/>
              <a:t> </a:t>
            </a:r>
            <a:r>
              <a:rPr lang="ar-EG" sz="3600" dirty="0" smtClean="0"/>
              <a:t>«فَلاَ </a:t>
            </a:r>
            <a:r>
              <a:rPr lang="ar-EG" sz="3600" dirty="0"/>
              <a:t>يَكُونُ هَكَذَا </a:t>
            </a:r>
            <a:r>
              <a:rPr lang="ar-EG" sz="3600" dirty="0" smtClean="0"/>
              <a:t>فِيكُمْ».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EG" sz="3600" dirty="0" smtClean="0"/>
              <a:t>«بَلْ </a:t>
            </a:r>
            <a:r>
              <a:rPr lang="ar-EG" sz="3600" dirty="0"/>
              <a:t>مَنْ أَرَادَ أَنْ يَكُونَ فِيكُمْ عَظِيماً فَلْيَكُنْ لَكُمْ خَادِماً </a:t>
            </a:r>
            <a:r>
              <a:rPr lang="ar-EG" sz="3200" baseline="30000" dirty="0"/>
              <a:t>27</a:t>
            </a:r>
            <a:r>
              <a:rPr lang="ar-EG" sz="3600" dirty="0"/>
              <a:t> وَمَنْ أَرَادَ أَنْ يَكُونَ فِيكُمْ أَوَّلاً فَلْيَكُنْ لَكُمْ </a:t>
            </a:r>
            <a:r>
              <a:rPr lang="ar-EG" sz="3600" dirty="0" smtClean="0"/>
              <a:t>عَبْداً...»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ar-EG" sz="3600" dirty="0" smtClean="0"/>
              <a:t>«... كَمَا </a:t>
            </a:r>
            <a:r>
              <a:rPr lang="ar-EG" sz="3600" dirty="0"/>
              <a:t>أَنَّ ابْنَ الإِنْسَانِ لَمْ يَأْتِ لِيُخْدَمَ بَلْ لِيَخْدِمَ وَلِيَبْذِلَ نَفْسَهُ فِدْيَةً عَنْ </a:t>
            </a:r>
            <a:r>
              <a:rPr lang="ar-EG" sz="3600" dirty="0" smtClean="0"/>
              <a:t>كَثِيرِينَ.»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22304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ar-JO" sz="3600" b="1" dirty="0" smtClean="0"/>
          </a:p>
          <a:p>
            <a:pPr marL="0" indent="0" algn="r" rtl="1">
              <a:buNone/>
            </a:pPr>
            <a:r>
              <a:rPr lang="ar-JO" sz="3600" b="1" dirty="0" smtClean="0"/>
              <a:t>ب. </a:t>
            </a:r>
            <a:r>
              <a:rPr lang="ar-SA" sz="3600" dirty="0"/>
              <a:t>قبولُ خدمة الآخرين والاعترافُ بها </a:t>
            </a:r>
            <a:r>
              <a:rPr lang="ar-SA" sz="3600" dirty="0" smtClean="0"/>
              <a:t>بذات </a:t>
            </a:r>
            <a:r>
              <a:rPr lang="ar-EG" sz="3600" dirty="0" smtClean="0"/>
              <a:t>ال</a:t>
            </a:r>
            <a:r>
              <a:rPr lang="ar-SA" sz="3600" dirty="0" smtClean="0"/>
              <a:t>قيمةٍ و</a:t>
            </a:r>
            <a:r>
              <a:rPr lang="ar-EG" sz="3600" dirty="0" smtClean="0"/>
              <a:t>ال</a:t>
            </a:r>
            <a:r>
              <a:rPr lang="ar-SA" sz="3600" dirty="0" smtClean="0"/>
              <a:t>أهمِّيَّة </a:t>
            </a:r>
            <a:endParaRPr lang="ar-JO" sz="3600" dirty="0" smtClean="0"/>
          </a:p>
          <a:p>
            <a:pPr marL="0" indent="0" algn="r" rtl="1">
              <a:buNone/>
            </a:pPr>
            <a:r>
              <a:rPr lang="ar-JO" sz="3600" dirty="0" smtClean="0"/>
              <a:t>جسد المسيح المتعدد الأعضاء - </a:t>
            </a:r>
          </a:p>
          <a:p>
            <a:pPr marL="0" indent="0" algn="r" rtl="1">
              <a:buNone/>
            </a:pPr>
            <a:r>
              <a:rPr lang="ar-SA" sz="3600" dirty="0" smtClean="0"/>
              <a:t>(</a:t>
            </a:r>
            <a:r>
              <a:rPr lang="ar-SA" sz="3600" dirty="0"/>
              <a:t>1كورنثوس 12؛ رومية 12؛ </a:t>
            </a:r>
            <a:r>
              <a:rPr lang="ar-SA" sz="3600" dirty="0" err="1"/>
              <a:t>أفسس</a:t>
            </a:r>
            <a:r>
              <a:rPr lang="ar-SA" sz="3600" dirty="0"/>
              <a:t> 4).</a:t>
            </a:r>
            <a:endParaRPr lang="en-A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2074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09617" cy="6876000"/>
          </a:xfrm>
        </p:spPr>
      </p:pic>
    </p:spTree>
    <p:extLst>
      <p:ext uri="{BB962C8B-B14F-4D97-AF65-F5344CB8AC3E}">
        <p14:creationId xmlns:p14="http://schemas.microsoft.com/office/powerpoint/2010/main" val="2155437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EG" sz="3600" b="1" dirty="0" smtClean="0"/>
              <a:t>ج</a:t>
            </a:r>
            <a:r>
              <a:rPr lang="ar-JO" sz="3600" b="1" dirty="0" smtClean="0"/>
              <a:t>. </a:t>
            </a:r>
            <a:r>
              <a:rPr lang="ar-SA" sz="3600" dirty="0"/>
              <a:t>اعتمادُ </a:t>
            </a:r>
            <a:r>
              <a:rPr lang="ar-JO" sz="3600" dirty="0" smtClean="0"/>
              <a:t>«</a:t>
            </a:r>
            <a:r>
              <a:rPr lang="ar-EG" sz="3600" dirty="0" smtClean="0"/>
              <a:t>عقلية</a:t>
            </a:r>
            <a:r>
              <a:rPr lang="ar-JO" sz="3600" dirty="0" smtClean="0"/>
              <a:t> </a:t>
            </a:r>
            <a:r>
              <a:rPr lang="ar-SA" sz="3600" dirty="0" smtClean="0"/>
              <a:t>الفريق</a:t>
            </a:r>
            <a:r>
              <a:rPr lang="ar-JO" sz="3600" dirty="0" smtClean="0"/>
              <a:t>» </a:t>
            </a:r>
            <a:r>
              <a:rPr lang="ar-SA" sz="3600" dirty="0" smtClean="0"/>
              <a:t> </a:t>
            </a:r>
            <a:endParaRPr lang="ar-JO" sz="3600" dirty="0" smtClean="0"/>
          </a:p>
          <a:p>
            <a:pPr marL="0" indent="0" algn="r" rtl="1">
              <a:buNone/>
            </a:pPr>
            <a:endParaRPr lang="ar-JO" sz="3600" dirty="0" smtClean="0"/>
          </a:p>
          <a:p>
            <a:pPr marL="0" indent="0" algn="r" rtl="1">
              <a:buNone/>
            </a:pPr>
            <a:r>
              <a:rPr lang="ar-JO" sz="3600" dirty="0" smtClean="0"/>
              <a:t>« ....حَتَّى </a:t>
            </a:r>
            <a:r>
              <a:rPr lang="ar-JO" sz="3600" dirty="0"/>
              <a:t>تَفْتَكِرُوا فِكْراً وَاحِداً وَلَكُمْ مَحَبَّةٌ وَاحِدَةٌ بِنَفْسٍ وَاحِدَةٍ، </a:t>
            </a:r>
            <a:r>
              <a:rPr lang="ar-JO" sz="3600" dirty="0" err="1"/>
              <a:t>مُفْتَكِرِينَ</a:t>
            </a:r>
            <a:r>
              <a:rPr lang="ar-JO" sz="3600" dirty="0"/>
              <a:t> شَيْئاً </a:t>
            </a:r>
            <a:r>
              <a:rPr lang="ar-JO" sz="3600" dirty="0" smtClean="0"/>
              <a:t>وَاحِداً.» </a:t>
            </a:r>
            <a:r>
              <a:rPr lang="en-US" sz="3600" dirty="0" smtClean="0"/>
              <a:t> </a:t>
            </a:r>
            <a:endParaRPr lang="ar-JO" sz="3600" dirty="0"/>
          </a:p>
          <a:p>
            <a:pPr marL="0" indent="0" algn="r" rtl="1">
              <a:buNone/>
            </a:pPr>
            <a:r>
              <a:rPr lang="ar-JO" sz="3600" dirty="0" smtClean="0"/>
              <a:t>					</a:t>
            </a:r>
            <a:r>
              <a:rPr lang="ar-SA" sz="3600" dirty="0" smtClean="0"/>
              <a:t>(</a:t>
            </a:r>
            <a:r>
              <a:rPr lang="ar-SA" sz="3600" dirty="0"/>
              <a:t>فيلبِّي 2: 2).</a:t>
            </a: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AU" sz="36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ar-JO" sz="3600" b="1" dirty="0" smtClean="0">
                <a:solidFill>
                  <a:srgbClr val="FFFF00"/>
                </a:solidFill>
              </a:rPr>
              <a:t> </a:t>
            </a:r>
            <a:endParaRPr lang="en-A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2669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3200" y="15444"/>
            <a:ext cx="12204000" cy="6864750"/>
          </a:xfrm>
        </p:spPr>
      </p:pic>
    </p:spTree>
    <p:extLst>
      <p:ext uri="{BB962C8B-B14F-4D97-AF65-F5344CB8AC3E}">
        <p14:creationId xmlns:p14="http://schemas.microsoft.com/office/powerpoint/2010/main" val="18966328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EG" sz="3600" b="1" dirty="0" smtClean="0"/>
              <a:t>د</a:t>
            </a:r>
            <a:r>
              <a:rPr lang="ar-JO" sz="3600" b="1" dirty="0" smtClean="0"/>
              <a:t>. </a:t>
            </a:r>
            <a:r>
              <a:rPr lang="ar-EG" sz="3600" dirty="0"/>
              <a:t>عن</a:t>
            </a:r>
            <a:r>
              <a:rPr lang="ar-EG" sz="3600" b="1" dirty="0" smtClean="0"/>
              <a:t> </a:t>
            </a:r>
            <a:r>
              <a:rPr lang="ar-EG" sz="3600" dirty="0"/>
              <a:t>طريق</a:t>
            </a:r>
            <a:r>
              <a:rPr lang="ar-EG" sz="3600" b="1" dirty="0" smtClean="0"/>
              <a:t> </a:t>
            </a:r>
            <a:r>
              <a:rPr lang="ar-SA" sz="3600" dirty="0" smtClean="0"/>
              <a:t>حلُّ </a:t>
            </a:r>
            <a:r>
              <a:rPr lang="ar-SA" sz="3600" dirty="0"/>
              <a:t>النزاعات </a:t>
            </a:r>
            <a:r>
              <a:rPr lang="ar-EG" sz="3600" dirty="0" smtClean="0"/>
              <a:t>سَريعاً وكِتابياً</a:t>
            </a:r>
            <a:endParaRPr lang="en-AU" sz="3600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endParaRPr lang="ar-JO" sz="3600" dirty="0" smtClean="0"/>
          </a:p>
          <a:p>
            <a:pPr marL="0" indent="0" algn="r" rtl="1">
              <a:buNone/>
            </a:pPr>
            <a:r>
              <a:rPr lang="ar-JO" sz="3600" dirty="0" smtClean="0"/>
              <a:t>«</a:t>
            </a:r>
            <a:r>
              <a:rPr lang="ar-JO" sz="3600" dirty="0"/>
              <a:t>وَإِنْ أَخْطَأَ إِلَيْكَ أَخُوكَ فَاذْهَبْ وَعَاتِبْهُ بَيْنَكَ وَبَيْنَهُ وَحْدَكُمَا. إِنْ سَمِعَ مِنْكَ فَقَدْ رَبِحْتَ أَخَاكَ</a:t>
            </a:r>
            <a:r>
              <a:rPr lang="ar-JO" sz="3600" dirty="0" smtClean="0"/>
              <a:t>.»</a:t>
            </a:r>
            <a:r>
              <a:rPr lang="ar-SA" sz="3600" dirty="0"/>
              <a:t> </a:t>
            </a:r>
            <a:endParaRPr lang="ar-JO" sz="3600" dirty="0" smtClean="0"/>
          </a:p>
          <a:p>
            <a:pPr marL="0" indent="0" algn="r" rtl="1">
              <a:buNone/>
            </a:pPr>
            <a:r>
              <a:rPr lang="ar-JO" sz="3600" dirty="0"/>
              <a:t>	</a:t>
            </a:r>
            <a:r>
              <a:rPr lang="ar-JO" sz="3600" dirty="0" smtClean="0"/>
              <a:t>				   </a:t>
            </a:r>
            <a:r>
              <a:rPr lang="ar-SA" sz="3600" dirty="0" smtClean="0"/>
              <a:t>(</a:t>
            </a:r>
            <a:r>
              <a:rPr lang="ar-SA" sz="3600" dirty="0"/>
              <a:t>متَّى 18: 15</a:t>
            </a:r>
            <a:r>
              <a:rPr lang="ar-SA" sz="3600" dirty="0" smtClean="0"/>
              <a:t>)</a:t>
            </a:r>
            <a:endParaRPr lang="ar-JO" sz="3600" dirty="0" smtClean="0"/>
          </a:p>
          <a:p>
            <a:pPr marL="0" indent="0" algn="r" rtl="1">
              <a:buNone/>
            </a:pPr>
            <a:r>
              <a:rPr lang="ar-JO" sz="3600" dirty="0" smtClean="0"/>
              <a:t>انظر أيضا متى 5: 23 - 24</a:t>
            </a:r>
          </a:p>
          <a:p>
            <a:pPr marL="0" indent="0" algn="r" rtl="1">
              <a:buNone/>
            </a:pPr>
            <a:endParaRPr lang="en-AU" sz="3600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endParaRPr lang="en-A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254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ar-JO" b="1" dirty="0" smtClean="0"/>
          </a:p>
          <a:p>
            <a:pPr marL="0" indent="0" algn="r" rtl="1">
              <a:buNone/>
            </a:pPr>
            <a:r>
              <a:rPr lang="ar-JO" sz="3600" b="1" dirty="0" smtClean="0"/>
              <a:t>3 </a:t>
            </a:r>
            <a:r>
              <a:rPr lang="ar-JO" sz="3600" b="1" dirty="0"/>
              <a:t>خطوات في </a:t>
            </a:r>
            <a:r>
              <a:rPr lang="ar-JO" sz="3600" b="1" dirty="0" smtClean="0"/>
              <a:t>المصالحة</a:t>
            </a:r>
            <a:r>
              <a:rPr lang="ar-EG" sz="3600" b="1" dirty="0" smtClean="0"/>
              <a:t>(</a:t>
            </a:r>
            <a:r>
              <a:rPr lang="ar-EG" sz="3600" b="1" dirty="0" err="1" smtClean="0"/>
              <a:t>إعتماداً</a:t>
            </a:r>
            <a:r>
              <a:rPr lang="ar-EG" sz="3600" b="1" dirty="0" smtClean="0"/>
              <a:t> على مت 18: 15)</a:t>
            </a:r>
            <a:r>
              <a:rPr lang="ar-JO" sz="3600" b="1" dirty="0" smtClean="0"/>
              <a:t>:</a:t>
            </a:r>
          </a:p>
          <a:p>
            <a:pPr marL="0" indent="0" algn="r" rtl="1">
              <a:buNone/>
            </a:pPr>
            <a:endParaRPr lang="ar-JO" sz="3600" b="1" dirty="0"/>
          </a:p>
          <a:p>
            <a:pPr marL="0" indent="0" algn="r" rtl="1">
              <a:buNone/>
            </a:pPr>
            <a:r>
              <a:rPr lang="ar-JO" sz="3600" b="1" dirty="0" smtClean="0"/>
              <a:t>- تذهب (أخذُ زمام </a:t>
            </a:r>
            <a:r>
              <a:rPr lang="ar-JO" sz="3600" b="1" dirty="0"/>
              <a:t>المبادرة)</a:t>
            </a:r>
          </a:p>
          <a:p>
            <a:pPr algn="r" rtl="1">
              <a:buFontTx/>
              <a:buChar char="-"/>
            </a:pPr>
            <a:r>
              <a:rPr lang="ar-JO" sz="3600" b="1" dirty="0" smtClean="0"/>
              <a:t>في الخفاء </a:t>
            </a:r>
          </a:p>
          <a:p>
            <a:pPr algn="r" rtl="1">
              <a:buFontTx/>
              <a:buChar char="-"/>
            </a:pPr>
            <a:r>
              <a:rPr lang="ar-JO" sz="3600" b="1" dirty="0" smtClean="0"/>
              <a:t>ساعيًا نحو المصالحة 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17266159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EG" sz="3600" b="1" dirty="0"/>
              <a:t>هـ</a:t>
            </a:r>
            <a:r>
              <a:rPr lang="ar-JO" sz="3600" b="1" dirty="0"/>
              <a:t>. </a:t>
            </a:r>
            <a:r>
              <a:rPr lang="ar-EG" sz="3600" dirty="0"/>
              <a:t>عن طريق</a:t>
            </a:r>
            <a:r>
              <a:rPr lang="ar-EG" sz="3600" b="1" dirty="0"/>
              <a:t> </a:t>
            </a:r>
            <a:r>
              <a:rPr lang="ar-EG" sz="3600" dirty="0"/>
              <a:t>متابعة وحماية مواقفك </a:t>
            </a:r>
            <a:r>
              <a:rPr lang="ar-EG" sz="3600" dirty="0" smtClean="0"/>
              <a:t>الشخصية</a:t>
            </a:r>
          </a:p>
          <a:p>
            <a:pPr marL="0" indent="0" algn="r" rtl="1">
              <a:buNone/>
            </a:pPr>
            <a:endParaRPr lang="ar-EG" sz="3600" dirty="0" smtClean="0"/>
          </a:p>
          <a:p>
            <a:pPr marL="0" indent="0" algn="r" rtl="1">
              <a:buNone/>
            </a:pPr>
            <a:r>
              <a:rPr lang="ar-EG" sz="3600" dirty="0" smtClean="0"/>
              <a:t>«لاَ </a:t>
            </a:r>
            <a:r>
              <a:rPr lang="ar-EG" sz="3600" dirty="0"/>
              <a:t>شَيْئاً بِتَحَزُّبٍ أَوْ بِعُجْبٍ، بَلْ بِتَوَاضُعٍ، حَاسِبِينَ بَعْضُكُمُ الْبَعْضَ أَفْضَلَ مِنْ </a:t>
            </a:r>
            <a:r>
              <a:rPr lang="ar-EG" sz="3600" dirty="0" smtClean="0"/>
              <a:t>أَنْفُسِهِمْ»</a:t>
            </a:r>
          </a:p>
          <a:p>
            <a:pPr marL="0" indent="0" rtl="1">
              <a:buNone/>
            </a:pPr>
            <a:r>
              <a:rPr lang="ar-EG" sz="3600" dirty="0"/>
              <a:t>(فيلبي 2: 3)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2658396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35" y="838200"/>
            <a:ext cx="3679565" cy="532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38600" y="838200"/>
            <a:ext cx="46482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EG" sz="4400" dirty="0" smtClean="0"/>
              <a:t>«التواضع، ليس أن تتفكر أنك قليل، بل أن تتفكر أقل في نفسك»</a:t>
            </a:r>
          </a:p>
          <a:p>
            <a:pPr algn="r" rtl="1"/>
            <a:endParaRPr lang="ar-EG" sz="4400" dirty="0"/>
          </a:p>
          <a:p>
            <a:pPr algn="r" rtl="1"/>
            <a:r>
              <a:rPr lang="ar-EG" sz="4400" dirty="0" smtClean="0"/>
              <a:t>سي إس لويس</a:t>
            </a:r>
          </a:p>
          <a:p>
            <a:pPr algn="r" rtl="1"/>
            <a:r>
              <a:rPr lang="ar-EG" sz="4400" dirty="0" smtClean="0"/>
              <a:t>روائي، شاعر، أكاديمي، مدافع، فيلسوف</a:t>
            </a:r>
          </a:p>
          <a:p>
            <a:pPr algn="r" rtl="1"/>
            <a:r>
              <a:rPr lang="ar-EG" sz="4400" smtClean="0"/>
              <a:t>(1898 - 1963)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310499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خ. </a:t>
            </a:r>
            <a:r>
              <a:rPr lang="ar-SA" sz="3600" dirty="0"/>
              <a:t>تقديم الآخرين على أنفسنا </a:t>
            </a:r>
            <a:endParaRPr lang="ar-JO" sz="3600" dirty="0" smtClean="0"/>
          </a:p>
          <a:p>
            <a:pPr marL="0" indent="0" algn="r" rtl="1">
              <a:buNone/>
            </a:pPr>
            <a:endParaRPr lang="ar-JO" sz="3600" dirty="0" smtClean="0"/>
          </a:p>
          <a:p>
            <a:pPr marL="0" indent="0" algn="r" rtl="1">
              <a:buNone/>
            </a:pPr>
            <a:r>
              <a:rPr lang="ar-JO" sz="3600" dirty="0" smtClean="0"/>
              <a:t>«</a:t>
            </a:r>
            <a:r>
              <a:rPr lang="ar-JO" sz="3600" dirty="0"/>
              <a:t>لاَ تَنْظُرُوا كُلُّ وَاحِدٍ إِلَى مَا هُوَ لِنَفْسِهِ، بَلْ كُلُّ وَاحِدٍ إِلَى مَا هُوَ لآخَرِينَ أَيْضاً</a:t>
            </a:r>
            <a:r>
              <a:rPr lang="ar-JO" sz="3600" dirty="0" smtClean="0"/>
              <a:t>.» </a:t>
            </a:r>
            <a:endParaRPr lang="ar-JO" sz="3600" dirty="0"/>
          </a:p>
          <a:p>
            <a:pPr marL="0" indent="0" algn="r" rtl="1">
              <a:buNone/>
            </a:pPr>
            <a:r>
              <a:rPr lang="ar-JO" sz="3600" dirty="0" smtClean="0"/>
              <a:t>					</a:t>
            </a:r>
            <a:r>
              <a:rPr lang="ar-SA" sz="3600" dirty="0" smtClean="0"/>
              <a:t>(فيلبِّي2</a:t>
            </a:r>
            <a:r>
              <a:rPr lang="ar-SA" sz="3600" dirty="0"/>
              <a:t>: 4</a:t>
            </a:r>
            <a:r>
              <a:rPr lang="ar-SA" sz="3600" dirty="0" smtClean="0"/>
              <a:t>)</a:t>
            </a: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AU" sz="36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ar-JO" sz="3600" b="1" dirty="0" smtClean="0">
                <a:solidFill>
                  <a:srgbClr val="FFFF00"/>
                </a:solidFill>
              </a:rPr>
              <a:t> </a:t>
            </a:r>
            <a:endParaRPr lang="en-A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83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en-US" sz="3600" dirty="0" smtClean="0"/>
              <a:t>“</a:t>
            </a:r>
            <a:r>
              <a:rPr lang="ar-JO" sz="3600" dirty="0" smtClean="0"/>
              <a:t>ثُمَّ </a:t>
            </a:r>
            <a:r>
              <a:rPr lang="ar-JO" sz="3600" dirty="0"/>
              <a:t>صَعِدَ إِلَى الْجَبَلِ وَدَعَا الَّذِينَ أَرَادَهُمْ فَذَهَبُوا إِلَيْهِ.</a:t>
            </a:r>
            <a:r>
              <a:rPr lang="en-US" sz="3600" dirty="0"/>
              <a:t> </a:t>
            </a:r>
            <a:r>
              <a:rPr lang="ar-JO" sz="3600" dirty="0" smtClean="0"/>
              <a:t>وَأَقَامَ اثْنَيْ</a:t>
            </a:r>
            <a:r>
              <a:rPr lang="en-US" sz="3600" dirty="0" smtClean="0"/>
              <a:t> </a:t>
            </a:r>
            <a:r>
              <a:rPr lang="ar-JO" sz="3600" dirty="0" smtClean="0"/>
              <a:t>عَشَرَ </a:t>
            </a:r>
            <a:r>
              <a:rPr lang="ar-JO" sz="3600" dirty="0"/>
              <a:t>لِيَكُونُوا </a:t>
            </a:r>
            <a:r>
              <a:rPr lang="ar-JO" sz="3600" dirty="0" smtClean="0"/>
              <a:t>مَعَهُ ....</a:t>
            </a:r>
            <a:r>
              <a:rPr lang="en-US" sz="3600" dirty="0" smtClean="0"/>
              <a:t>”</a:t>
            </a:r>
            <a:r>
              <a:rPr lang="ar-JO" sz="3600" dirty="0" smtClean="0"/>
              <a:t> </a:t>
            </a:r>
          </a:p>
          <a:p>
            <a:pPr marL="0" indent="0" algn="r" rtl="1">
              <a:buNone/>
            </a:pPr>
            <a:r>
              <a:rPr lang="ar-JO" sz="3600" b="1" dirty="0">
                <a:solidFill>
                  <a:srgbClr val="FFFF00"/>
                </a:solidFill>
              </a:rPr>
              <a:t>	</a:t>
            </a:r>
            <a:r>
              <a:rPr lang="ar-JO" sz="3600" b="1" dirty="0" smtClean="0">
                <a:solidFill>
                  <a:srgbClr val="FFFF00"/>
                </a:solidFill>
              </a:rPr>
              <a:t>				</a:t>
            </a:r>
            <a:r>
              <a:rPr lang="ar-JO" sz="3600" b="1" dirty="0" err="1" smtClean="0"/>
              <a:t>مرقس</a:t>
            </a:r>
            <a:r>
              <a:rPr lang="ar-JO" sz="3600" b="1" dirty="0" smtClean="0"/>
              <a:t> 3: 13 &amp; 14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7552301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838200"/>
            <a:ext cx="7511750" cy="5148000"/>
          </a:xfrm>
        </p:spPr>
      </p:pic>
    </p:spTree>
    <p:extLst>
      <p:ext uri="{BB962C8B-B14F-4D97-AF65-F5344CB8AC3E}">
        <p14:creationId xmlns:p14="http://schemas.microsoft.com/office/powerpoint/2010/main" val="40646136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JO" sz="3600" b="1" dirty="0" smtClean="0">
                <a:solidFill>
                  <a:srgbClr val="FFFF00"/>
                </a:solidFill>
              </a:rPr>
              <a:t> </a:t>
            </a:r>
          </a:p>
          <a:p>
            <a:pPr marL="0" indent="0" algn="r" rtl="1">
              <a:buNone/>
            </a:pPr>
            <a:r>
              <a:rPr lang="ar-JO" sz="3600" b="1" dirty="0" smtClean="0"/>
              <a:t>د. </a:t>
            </a:r>
            <a:r>
              <a:rPr lang="ar-SA" sz="3600" dirty="0"/>
              <a:t>الصلاةُ بعضنا من أجل </a:t>
            </a:r>
            <a:r>
              <a:rPr lang="ar-SA" sz="3600" dirty="0" smtClean="0"/>
              <a:t>بعض</a:t>
            </a:r>
            <a:r>
              <a:rPr lang="ar-EG" sz="3600" dirty="0" err="1" smtClean="0"/>
              <a:t>نا</a:t>
            </a:r>
            <a:r>
              <a:rPr lang="ar-EG" sz="3600" dirty="0" smtClean="0"/>
              <a:t> بعضا</a:t>
            </a:r>
            <a:r>
              <a:rPr lang="ar-JO" sz="3600" dirty="0" smtClean="0"/>
              <a:t> </a:t>
            </a:r>
            <a:r>
              <a:rPr lang="ar-JO" sz="3600" dirty="0" smtClean="0"/>
              <a:t>(والوِحدة)</a:t>
            </a:r>
            <a:endParaRPr lang="en-A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1673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15240"/>
            <a:ext cx="10316395" cy="69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67091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3600" b="1" dirty="0" smtClean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sz="3600" b="1" dirty="0" smtClean="0"/>
              <a:t>ذ. </a:t>
            </a:r>
            <a:r>
              <a:rPr lang="ar-EG" sz="3600" dirty="0" smtClean="0"/>
              <a:t>بالاتحاد خلف</a:t>
            </a:r>
            <a:r>
              <a:rPr lang="ar-EG" sz="3600" dirty="0"/>
              <a:t> </a:t>
            </a:r>
            <a:r>
              <a:rPr lang="ar-SA" sz="3600" dirty="0" smtClean="0"/>
              <a:t>قائد </a:t>
            </a:r>
            <a:r>
              <a:rPr lang="ar-SA" sz="3600" dirty="0"/>
              <a:t>الفريق ورؤيته</a:t>
            </a:r>
            <a:endParaRPr lang="en-US" sz="3600" dirty="0"/>
          </a:p>
          <a:p>
            <a:pPr marL="0" indent="0" algn="r" rtl="1">
              <a:buNone/>
            </a:pPr>
            <a:endParaRPr lang="ar-JO" sz="3600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dirty="0" smtClean="0"/>
              <a:t>«</a:t>
            </a:r>
            <a:r>
              <a:rPr lang="ar-JO" sz="3600" dirty="0"/>
              <a:t>اعْمَلْ كُلَّ مَا بِقَلْبِكَ. تَقَدَّمْ. </a:t>
            </a:r>
            <a:r>
              <a:rPr lang="ar-JO" sz="3600" dirty="0" err="1"/>
              <a:t>هَئَنَذَا</a:t>
            </a:r>
            <a:r>
              <a:rPr lang="ar-JO" sz="3600" dirty="0"/>
              <a:t> مَعَكَ حَسَبَ قَلْبِكَ</a:t>
            </a:r>
            <a:r>
              <a:rPr lang="ar-JO" sz="3600" dirty="0" smtClean="0"/>
              <a:t>»</a:t>
            </a:r>
            <a:endParaRPr lang="ar-JO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>
                <a:solidFill>
                  <a:srgbClr val="FFFF00"/>
                </a:solidFill>
              </a:rPr>
              <a:t>			</a:t>
            </a:r>
          </a:p>
          <a:p>
            <a:pPr marL="0" indent="0" algn="r" rtl="1">
              <a:buNone/>
            </a:pPr>
            <a:r>
              <a:rPr lang="ar-JO" sz="3600" b="1" dirty="0">
                <a:solidFill>
                  <a:srgbClr val="FFFF00"/>
                </a:solidFill>
              </a:rPr>
              <a:t>	</a:t>
            </a:r>
            <a:r>
              <a:rPr lang="ar-JO" sz="3600" b="1" dirty="0" smtClean="0">
                <a:solidFill>
                  <a:srgbClr val="FFFF00"/>
                </a:solidFill>
              </a:rPr>
              <a:t>			</a:t>
            </a:r>
            <a:r>
              <a:rPr lang="ar-JO" sz="3600" b="1" dirty="0" smtClean="0"/>
              <a:t>( 1 صموئيل 14: 7) 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26928784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68000" cy="6876000"/>
          </a:xfrm>
        </p:spPr>
      </p:pic>
    </p:spTree>
    <p:extLst>
      <p:ext uri="{BB962C8B-B14F-4D97-AF65-F5344CB8AC3E}">
        <p14:creationId xmlns:p14="http://schemas.microsoft.com/office/powerpoint/2010/main" val="20467862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pPr algn="r"/>
            <a:r>
              <a:rPr lang="ar-EG" dirty="0" smtClean="0"/>
              <a:t>3. العلاقة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6429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JO" dirty="0">
                <a:solidFill>
                  <a:srgbClr val="00B0F0"/>
                </a:solidFill>
              </a:rPr>
              <a:t>أ. </a:t>
            </a:r>
            <a:r>
              <a:rPr lang="ar-SA" dirty="0">
                <a:solidFill>
                  <a:srgbClr val="00B0F0"/>
                </a:solidFill>
              </a:rPr>
              <a:t>الالتزام نحو الطرف الآخر</a:t>
            </a:r>
            <a:endParaRPr lang="en-US" dirty="0">
              <a:solidFill>
                <a:srgbClr val="00B0F0"/>
              </a:solidFill>
            </a:endParaRPr>
          </a:p>
          <a:p>
            <a:pPr marL="0" lvl="0" indent="0" algn="r" rtl="1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r>
              <a:rPr lang="ar-SA" dirty="0"/>
              <a:t> </a:t>
            </a:r>
            <a:endParaRPr lang="en-AU" b="1" dirty="0"/>
          </a:p>
          <a:p>
            <a:pPr marL="0" indent="0" algn="r" rtl="1">
              <a:buNone/>
            </a:pPr>
            <a:endParaRPr lang="ar-JO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endParaRPr lang="en-AU" dirty="0"/>
          </a:p>
          <a:p>
            <a:pPr marL="0" indent="0" algn="r" rtl="1">
              <a:buNone/>
            </a:pPr>
            <a:endParaRPr lang="en-AU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508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JO" dirty="0"/>
              <a:t>أ. </a:t>
            </a:r>
            <a:r>
              <a:rPr lang="ar-SA" dirty="0"/>
              <a:t>الالتزام نحو الطرف الآخر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>
                <a:solidFill>
                  <a:srgbClr val="00B0F0"/>
                </a:solidFill>
              </a:rPr>
              <a:t>ب. </a:t>
            </a:r>
            <a:r>
              <a:rPr lang="ar-SA" dirty="0">
                <a:solidFill>
                  <a:srgbClr val="00B0F0"/>
                </a:solidFill>
              </a:rPr>
              <a:t>استثمار </a:t>
            </a:r>
            <a:r>
              <a:rPr lang="ar-SA" dirty="0">
                <a:solidFill>
                  <a:srgbClr val="00B0F0"/>
                </a:solidFill>
              </a:rPr>
              <a:t>الوقت </a:t>
            </a:r>
            <a:endParaRPr lang="en-US" dirty="0">
              <a:solidFill>
                <a:srgbClr val="00B0F0"/>
              </a:solidFill>
            </a:endParaRPr>
          </a:p>
          <a:p>
            <a:pPr marL="0" lvl="0" indent="0" algn="r" rtl="1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lvl="0" indent="0" algn="r" rtl="1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r>
              <a:rPr lang="ar-SA" dirty="0"/>
              <a:t> </a:t>
            </a:r>
            <a:endParaRPr lang="en-AU" b="1" dirty="0"/>
          </a:p>
          <a:p>
            <a:pPr marL="0" indent="0" algn="r" rtl="1">
              <a:buNone/>
            </a:pPr>
            <a:endParaRPr lang="ar-JO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endParaRPr lang="en-AU" dirty="0"/>
          </a:p>
          <a:p>
            <a:pPr marL="0" indent="0" algn="r" rtl="1">
              <a:buNone/>
            </a:pPr>
            <a:endParaRPr lang="en-AU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3323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JO" dirty="0"/>
              <a:t>أ. </a:t>
            </a:r>
            <a:r>
              <a:rPr lang="ar-SA" dirty="0"/>
              <a:t>الالتزام نحو الطرف الآخر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/>
              <a:t>ب. </a:t>
            </a:r>
            <a:r>
              <a:rPr lang="ar-SA" dirty="0" smtClean="0"/>
              <a:t>استثمار الوقت </a:t>
            </a:r>
            <a:endParaRPr lang="en-US" dirty="0" smtClean="0"/>
          </a:p>
          <a:p>
            <a:pPr marL="0" lvl="0" indent="0" algn="r" rtl="1">
              <a:buNone/>
            </a:pPr>
            <a:r>
              <a:rPr lang="ar-EG" dirty="0">
                <a:solidFill>
                  <a:srgbClr val="00B0F0"/>
                </a:solidFill>
              </a:rPr>
              <a:t>ت</a:t>
            </a:r>
            <a:r>
              <a:rPr lang="ar-JO" dirty="0">
                <a:solidFill>
                  <a:srgbClr val="00B0F0"/>
                </a:solidFill>
              </a:rPr>
              <a:t>. </a:t>
            </a:r>
            <a:r>
              <a:rPr lang="en-AU" dirty="0">
                <a:solidFill>
                  <a:srgbClr val="00B0F0"/>
                </a:solidFill>
              </a:rPr>
              <a:t> </a:t>
            </a:r>
            <a:r>
              <a:rPr lang="ar-SA" dirty="0">
                <a:solidFill>
                  <a:srgbClr val="00B0F0"/>
                </a:solidFill>
              </a:rPr>
              <a:t>تنمية الثقة</a:t>
            </a:r>
            <a:endParaRPr lang="en-US" dirty="0">
              <a:solidFill>
                <a:srgbClr val="00B0F0"/>
              </a:solidFill>
            </a:endParaRPr>
          </a:p>
          <a:p>
            <a:pPr marL="0" lvl="0" indent="0" algn="r" rtl="1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r>
              <a:rPr lang="ar-SA" dirty="0"/>
              <a:t> </a:t>
            </a:r>
            <a:endParaRPr lang="en-AU" b="1" dirty="0"/>
          </a:p>
          <a:p>
            <a:pPr marL="0" indent="0" algn="r" rtl="1">
              <a:buNone/>
            </a:pPr>
            <a:endParaRPr lang="ar-JO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endParaRPr lang="en-AU" dirty="0"/>
          </a:p>
          <a:p>
            <a:pPr marL="0" indent="0" algn="r" rtl="1">
              <a:buNone/>
            </a:pPr>
            <a:endParaRPr lang="en-AU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623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JO" dirty="0"/>
              <a:t>أ. </a:t>
            </a:r>
            <a:r>
              <a:rPr lang="ar-SA" dirty="0"/>
              <a:t>الالتزام نحو الطرف الآخر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/>
              <a:t>ب. </a:t>
            </a:r>
            <a:r>
              <a:rPr lang="ar-SA" dirty="0" smtClean="0"/>
              <a:t>استثمار </a:t>
            </a:r>
            <a:r>
              <a:rPr lang="ar-SA" dirty="0"/>
              <a:t>الوقت </a:t>
            </a:r>
            <a:endParaRPr lang="en-US" dirty="0"/>
          </a:p>
          <a:p>
            <a:pPr marL="0" lvl="0" indent="0" algn="r" rtl="1">
              <a:buNone/>
            </a:pPr>
            <a:r>
              <a:rPr lang="ar-EG" dirty="0" smtClean="0"/>
              <a:t>ت</a:t>
            </a:r>
            <a:r>
              <a:rPr lang="ar-JO" dirty="0" smtClean="0"/>
              <a:t>. </a:t>
            </a:r>
            <a:r>
              <a:rPr lang="en-AU" dirty="0" smtClean="0"/>
              <a:t> </a:t>
            </a:r>
            <a:r>
              <a:rPr lang="ar-SA" dirty="0"/>
              <a:t>تنمية الثقة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>
                <a:solidFill>
                  <a:srgbClr val="00B0F0"/>
                </a:solidFill>
              </a:rPr>
              <a:t>ج. </a:t>
            </a:r>
            <a:r>
              <a:rPr lang="en-AU" dirty="0">
                <a:solidFill>
                  <a:srgbClr val="00B0F0"/>
                </a:solidFill>
              </a:rPr>
              <a:t> </a:t>
            </a:r>
            <a:r>
              <a:rPr lang="ar-SA" dirty="0">
                <a:solidFill>
                  <a:srgbClr val="00B0F0"/>
                </a:solidFill>
              </a:rPr>
              <a:t>السعي إلى فهم الطرف الآخر</a:t>
            </a:r>
            <a:endParaRPr lang="en-US" dirty="0">
              <a:solidFill>
                <a:srgbClr val="00B0F0"/>
              </a:solidFill>
            </a:endParaRPr>
          </a:p>
          <a:p>
            <a:pPr marL="0" lvl="0" indent="0" algn="r" rtl="1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r>
              <a:rPr lang="ar-SA" dirty="0"/>
              <a:t> </a:t>
            </a:r>
            <a:endParaRPr lang="en-AU" b="1" dirty="0"/>
          </a:p>
          <a:p>
            <a:pPr marL="0" indent="0" algn="r" rtl="1">
              <a:buNone/>
            </a:pPr>
            <a:endParaRPr lang="ar-JO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endParaRPr lang="en-AU" dirty="0"/>
          </a:p>
          <a:p>
            <a:pPr marL="0" indent="0" algn="r" rtl="1">
              <a:buNone/>
            </a:pPr>
            <a:endParaRPr lang="en-AU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331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lnSpcReduction="10000"/>
          </a:bodyPr>
          <a:lstStyle/>
          <a:p>
            <a:pPr marL="742950" indent="-742950">
              <a:buAutoNum type="arabicPeriod"/>
            </a:pPr>
            <a:endParaRPr lang="en-AU" sz="4400" b="1" dirty="0" smtClean="0">
              <a:solidFill>
                <a:srgbClr val="FFFF00"/>
              </a:solidFill>
            </a:endParaRPr>
          </a:p>
          <a:p>
            <a:pPr marL="742950" lvl="0" indent="-742950" algn="r" rtl="1">
              <a:buFont typeface="Arial" pitchFamily="34" charset="0"/>
              <a:buAutoNum type="arabicPeriod"/>
            </a:pPr>
            <a:r>
              <a:rPr lang="ar-JO" sz="4400" b="1" dirty="0" smtClean="0"/>
              <a:t>المحبَّة</a:t>
            </a:r>
          </a:p>
          <a:p>
            <a:pPr marL="0" lvl="0" indent="0" algn="r" rtl="1">
              <a:buNone/>
            </a:pPr>
            <a:r>
              <a:rPr lang="ar-JO" sz="4400" b="1" dirty="0" smtClean="0"/>
              <a:t>«</a:t>
            </a:r>
            <a:r>
              <a:rPr lang="ar-JO" sz="4400" dirty="0"/>
              <a:t>وَصِيَّةً جَدِيدَةً أَنَا أُعْطِيكُمْ: أَنْ تُحِبُّوا بَعْضُكُمْ بَعْضاً. كَمَا أَحْبَبْتُكُمْ أَنَا تُحِبُّونَ أَنْتُمْ أَيْضاً بَعْضُكُمْ بَعْضاً.</a:t>
            </a:r>
            <a:r>
              <a:rPr lang="en-US" sz="4400" dirty="0"/>
              <a:t> </a:t>
            </a:r>
            <a:r>
              <a:rPr lang="ar-JO" sz="4000" dirty="0"/>
              <a:t>بِهَذَا يَعْرِفُ الْجَمِيعُ أَنَّكُمْ تلاَمِيذِي: إِنْ كَانَ لَكُمْ حُبٌّ بَعْضاً لِبَعْضٍ».</a:t>
            </a:r>
            <a:r>
              <a:rPr lang="en-US" sz="4000" dirty="0"/>
              <a:t> </a:t>
            </a:r>
            <a:endParaRPr lang="en-US" sz="4400" dirty="0"/>
          </a:p>
          <a:p>
            <a:pPr marL="0" indent="0" algn="r" rtl="1">
              <a:buNone/>
            </a:pPr>
            <a:r>
              <a:rPr lang="ar-JO" sz="4400" b="1" dirty="0" smtClean="0"/>
              <a:t>				( </a:t>
            </a:r>
            <a:r>
              <a:rPr lang="ar-JO" sz="4400" b="1" dirty="0"/>
              <a:t>يوحنَّا 13: 34-35)</a:t>
            </a:r>
            <a:endParaRPr lang="en-AU" sz="4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AU" sz="1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304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0" y="0"/>
            <a:ext cx="10828210" cy="6912000"/>
          </a:xfrm>
        </p:spPr>
      </p:pic>
    </p:spTree>
    <p:extLst>
      <p:ext uri="{BB962C8B-B14F-4D97-AF65-F5344CB8AC3E}">
        <p14:creationId xmlns:p14="http://schemas.microsoft.com/office/powerpoint/2010/main" val="45174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26326" cy="6912000"/>
          </a:xfrm>
        </p:spPr>
      </p:pic>
    </p:spTree>
    <p:extLst>
      <p:ext uri="{BB962C8B-B14F-4D97-AF65-F5344CB8AC3E}">
        <p14:creationId xmlns:p14="http://schemas.microsoft.com/office/powerpoint/2010/main" val="397935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JO" dirty="0"/>
              <a:t>أ. </a:t>
            </a:r>
            <a:r>
              <a:rPr lang="ar-SA" dirty="0"/>
              <a:t>الالتزام نحو الطرف الآخر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/>
              <a:t>ب. </a:t>
            </a:r>
            <a:r>
              <a:rPr lang="ar-SA" dirty="0" smtClean="0"/>
              <a:t>استثمار </a:t>
            </a:r>
            <a:r>
              <a:rPr lang="ar-SA" dirty="0"/>
              <a:t>الوقت </a:t>
            </a:r>
            <a:endParaRPr lang="en-US" dirty="0"/>
          </a:p>
          <a:p>
            <a:pPr marL="0" lvl="0" indent="0" algn="r" rtl="1">
              <a:buNone/>
            </a:pPr>
            <a:r>
              <a:rPr lang="ar-EG" dirty="0" smtClean="0"/>
              <a:t>ت</a:t>
            </a:r>
            <a:r>
              <a:rPr lang="ar-JO" dirty="0" smtClean="0"/>
              <a:t>. </a:t>
            </a:r>
            <a:r>
              <a:rPr lang="en-AU" dirty="0" smtClean="0"/>
              <a:t> </a:t>
            </a:r>
            <a:r>
              <a:rPr lang="ar-SA" dirty="0"/>
              <a:t>تنمية الثقة</a:t>
            </a:r>
            <a:endParaRPr lang="en-US" dirty="0"/>
          </a:p>
          <a:p>
            <a:pPr marL="0" lvl="0" indent="0" algn="r" rtl="1">
              <a:buNone/>
            </a:pPr>
            <a:r>
              <a:rPr lang="ar-EG" dirty="0"/>
              <a:t>ث</a:t>
            </a:r>
            <a:r>
              <a:rPr lang="ar-JO" dirty="0"/>
              <a:t>. </a:t>
            </a:r>
            <a:r>
              <a:rPr lang="en-AU" dirty="0"/>
              <a:t> </a:t>
            </a:r>
            <a:r>
              <a:rPr lang="ar-SA" dirty="0"/>
              <a:t>السعي إلى فهم الطرف الآخر</a:t>
            </a:r>
            <a:endParaRPr lang="en-US" dirty="0"/>
          </a:p>
          <a:p>
            <a:pPr marL="0" indent="0" algn="r" rtl="1">
              <a:buNone/>
            </a:pPr>
            <a:r>
              <a:rPr lang="ar-EG" dirty="0">
                <a:solidFill>
                  <a:srgbClr val="00B0F0"/>
                </a:solidFill>
              </a:rPr>
              <a:t>ج</a:t>
            </a:r>
            <a:r>
              <a:rPr lang="ar-JO" dirty="0">
                <a:solidFill>
                  <a:srgbClr val="00B0F0"/>
                </a:solidFill>
              </a:rPr>
              <a:t>. </a:t>
            </a:r>
            <a:r>
              <a:rPr lang="ar-SA" dirty="0">
                <a:solidFill>
                  <a:srgbClr val="00B0F0"/>
                </a:solidFill>
              </a:rPr>
              <a:t> الإخلاص للطرف الآخر </a:t>
            </a:r>
            <a:endParaRPr lang="ar-JO" dirty="0">
              <a:solidFill>
                <a:srgbClr val="00B0F0"/>
              </a:solidFill>
            </a:endParaRPr>
          </a:p>
          <a:p>
            <a:pPr marL="0" lvl="0" indent="0" algn="r" rtl="1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r>
              <a:rPr lang="ar-SA" dirty="0"/>
              <a:t> </a:t>
            </a:r>
            <a:endParaRPr lang="en-AU" b="1" dirty="0"/>
          </a:p>
          <a:p>
            <a:pPr marL="0" indent="0" algn="r" rtl="1">
              <a:buNone/>
            </a:pPr>
            <a:endParaRPr lang="ar-JO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endParaRPr lang="en-AU" dirty="0"/>
          </a:p>
          <a:p>
            <a:pPr marL="0" indent="0" algn="r" rtl="1">
              <a:buNone/>
            </a:pPr>
            <a:endParaRPr lang="en-AU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2868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«</a:t>
            </a:r>
            <a:r>
              <a:rPr lang="ar-JO" sz="3600" b="1" dirty="0" smtClean="0">
                <a:solidFill>
                  <a:srgbClr val="FFFF00"/>
                </a:solidFill>
              </a:rPr>
              <a:t> </a:t>
            </a:r>
            <a:r>
              <a:rPr lang="ar-JO" sz="3600" dirty="0" smtClean="0"/>
              <a:t>ثُمَّ </a:t>
            </a:r>
            <a:r>
              <a:rPr lang="ar-JO" sz="3600" dirty="0"/>
              <a:t>نَسْأَلُكُمْ أَيُّهَا الإِخْوَةُ أَنْ تَعْرِفُوا الَّذِينَ يَتْعَبُونَ بَيْنَكُمْ وَيُدَبِّرُونَكُمْ فِي الرَّبِّ وَيُنْذِرُونَكُمْ،</a:t>
            </a:r>
            <a:r>
              <a:rPr lang="en-US" sz="3600" dirty="0"/>
              <a:t> </a:t>
            </a:r>
            <a:r>
              <a:rPr lang="ar-JO" sz="3600" dirty="0"/>
              <a:t>وَأَنْ تَعْتَبِرُوهُمْ كَثِيراً جِدّاً فِي الْمَحَبَّةِ مِنْ أَجْلِ عَمَلِهِمْ. سَالِمُوا بَعْضُكُمْ بَعْضاً</a:t>
            </a:r>
            <a:r>
              <a:rPr lang="ar-JO" sz="3600" dirty="0" smtClean="0"/>
              <a:t>.»</a:t>
            </a:r>
            <a:endParaRPr lang="ar-JO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			</a:t>
            </a:r>
          </a:p>
          <a:p>
            <a:pPr marL="0" indent="0" algn="r" rtl="1">
              <a:buNone/>
            </a:pPr>
            <a:r>
              <a:rPr lang="ar-JO" sz="3600" b="1" dirty="0"/>
              <a:t>	</a:t>
            </a:r>
            <a:r>
              <a:rPr lang="ar-JO" sz="3600" b="1" dirty="0" smtClean="0"/>
              <a:t>		( 1 </a:t>
            </a:r>
            <a:r>
              <a:rPr lang="ar-JO" sz="3600" b="1" dirty="0" err="1" smtClean="0"/>
              <a:t>تسالونيكي</a:t>
            </a:r>
            <a:r>
              <a:rPr lang="ar-JO" sz="3600" b="1" dirty="0" smtClean="0"/>
              <a:t> 5: 12 - 13) 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71297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0"/>
            <a:ext cx="9175722" cy="3888000"/>
          </a:xfrm>
        </p:spPr>
      </p:pic>
    </p:spTree>
    <p:extLst>
      <p:ext uri="{BB962C8B-B14F-4D97-AF65-F5344CB8AC3E}">
        <p14:creationId xmlns:p14="http://schemas.microsoft.com/office/powerpoint/2010/main" val="124896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JO" dirty="0"/>
              <a:t>أ. </a:t>
            </a:r>
            <a:r>
              <a:rPr lang="ar-SA" dirty="0"/>
              <a:t>الالتزام نحو الطرف الآخر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/>
              <a:t>ب. </a:t>
            </a:r>
            <a:r>
              <a:rPr lang="ar-SA" dirty="0" smtClean="0"/>
              <a:t>استثمار </a:t>
            </a:r>
            <a:r>
              <a:rPr lang="ar-SA" dirty="0"/>
              <a:t>الوقت </a:t>
            </a:r>
            <a:endParaRPr lang="en-US" dirty="0"/>
          </a:p>
          <a:p>
            <a:pPr marL="0" lvl="0" indent="0" algn="r" rtl="1">
              <a:buNone/>
            </a:pPr>
            <a:r>
              <a:rPr lang="ar-EG" dirty="0" smtClean="0"/>
              <a:t>ت</a:t>
            </a:r>
            <a:r>
              <a:rPr lang="ar-JO" dirty="0" smtClean="0"/>
              <a:t>. </a:t>
            </a:r>
            <a:r>
              <a:rPr lang="en-AU" dirty="0" smtClean="0"/>
              <a:t> </a:t>
            </a:r>
            <a:r>
              <a:rPr lang="ar-SA" dirty="0"/>
              <a:t>تنمية الثقة</a:t>
            </a:r>
            <a:endParaRPr lang="en-US" dirty="0"/>
          </a:p>
          <a:p>
            <a:pPr marL="0" lvl="0" indent="0" algn="r" rtl="1">
              <a:buNone/>
            </a:pPr>
            <a:r>
              <a:rPr lang="ar-EG" dirty="0" smtClean="0"/>
              <a:t>ث</a:t>
            </a:r>
            <a:r>
              <a:rPr lang="ar-JO" dirty="0" smtClean="0"/>
              <a:t>. </a:t>
            </a:r>
            <a:r>
              <a:rPr lang="en-AU" dirty="0" smtClean="0"/>
              <a:t> </a:t>
            </a:r>
            <a:r>
              <a:rPr lang="ar-SA" dirty="0"/>
              <a:t>السعي إلى فهم الطرف الآخر</a:t>
            </a:r>
            <a:endParaRPr lang="en-US" dirty="0"/>
          </a:p>
          <a:p>
            <a:pPr marL="0" indent="0" algn="r" rtl="1">
              <a:buNone/>
            </a:pPr>
            <a:r>
              <a:rPr lang="ar-EG" dirty="0" smtClean="0"/>
              <a:t>ج</a:t>
            </a:r>
            <a:r>
              <a:rPr lang="ar-JO" dirty="0" smtClean="0"/>
              <a:t>. </a:t>
            </a:r>
            <a:r>
              <a:rPr lang="ar-SA" dirty="0" smtClean="0"/>
              <a:t> </a:t>
            </a:r>
            <a:r>
              <a:rPr lang="ar-SA" dirty="0"/>
              <a:t>الإخلاص للطرف الآخر </a:t>
            </a:r>
            <a:endParaRPr lang="ar-JO" dirty="0"/>
          </a:p>
          <a:p>
            <a:pPr marL="0" indent="0" algn="r" rtl="1">
              <a:buNone/>
            </a:pPr>
            <a:r>
              <a:rPr lang="ar-EG" dirty="0">
                <a:solidFill>
                  <a:srgbClr val="00B0F0"/>
                </a:solidFill>
              </a:rPr>
              <a:t>ح</a:t>
            </a:r>
            <a:r>
              <a:rPr lang="ar-JO" dirty="0">
                <a:solidFill>
                  <a:srgbClr val="00B0F0"/>
                </a:solidFill>
              </a:rPr>
              <a:t>. </a:t>
            </a:r>
            <a:r>
              <a:rPr lang="ar-SA" dirty="0">
                <a:solidFill>
                  <a:srgbClr val="00B0F0"/>
                </a:solidFill>
              </a:rPr>
              <a:t>الحفاظ على روح الغفران</a:t>
            </a:r>
            <a:endParaRPr lang="ar-JO" dirty="0">
              <a:solidFill>
                <a:srgbClr val="00B0F0"/>
              </a:solidFill>
            </a:endParaRPr>
          </a:p>
          <a:p>
            <a:pPr marL="0" lvl="0" indent="0" algn="r" rtl="1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r>
              <a:rPr lang="ar-SA" dirty="0"/>
              <a:t> </a:t>
            </a:r>
            <a:endParaRPr lang="en-AU" b="1" dirty="0"/>
          </a:p>
          <a:p>
            <a:pPr marL="0" indent="0" algn="r" rtl="1">
              <a:buNone/>
            </a:pPr>
            <a:endParaRPr lang="ar-JO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endParaRPr lang="en-AU" dirty="0"/>
          </a:p>
          <a:p>
            <a:pPr marL="0" indent="0" algn="r" rtl="1">
              <a:buNone/>
            </a:pPr>
            <a:endParaRPr lang="en-AU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5407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" y="-1"/>
            <a:ext cx="9515071" cy="6876000"/>
          </a:xfrm>
        </p:spPr>
      </p:pic>
    </p:spTree>
    <p:extLst>
      <p:ext uri="{BB962C8B-B14F-4D97-AF65-F5344CB8AC3E}">
        <p14:creationId xmlns:p14="http://schemas.microsoft.com/office/powerpoint/2010/main" val="28404490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ar-JO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«</a:t>
            </a:r>
            <a:r>
              <a:rPr lang="ar-JO" sz="3600" dirty="0"/>
              <a:t>وَاغْفِرْ لَنَا ذُنُوبَنَا كَمَا نَغْفِرُ نَحْنُ أَيْضاً لِلْمُذْنِبِينَ إِلَيْنَا</a:t>
            </a:r>
            <a:r>
              <a:rPr lang="ar-JO" sz="3600" dirty="0" smtClean="0"/>
              <a:t>. </a:t>
            </a:r>
            <a:r>
              <a:rPr lang="ar-JO" sz="3600" dirty="0"/>
              <a:t>فَإِنَّهُ إِنْ غَفَرْتُمْ لِلنَّاسِ زَلَّاتِهِمْ يَغْفِرْ لَكُمْ أَيْضاً أَبُوكُمُ السَّمَاوِيُّ</a:t>
            </a:r>
            <a:r>
              <a:rPr lang="ar-JO" sz="3600" dirty="0" smtClean="0"/>
              <a:t>. </a:t>
            </a:r>
            <a:r>
              <a:rPr lang="ar-JO" sz="3600" dirty="0"/>
              <a:t>وَإِنْ لَمْ تَغْفِرُوا لِلنَّاسِ زَلَّاتِهِمْ لاَ يَغْفِرْ لَكُمْ أَبُوكُمْ أَيْضاً زَلَّاتِكُمْ.</a:t>
            </a:r>
            <a:r>
              <a:rPr lang="ar-JO" sz="3600" dirty="0" smtClean="0"/>
              <a:t>»</a:t>
            </a:r>
            <a:endParaRPr lang="ar-JO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				(متى 6: 12، 14 - 15)</a:t>
            </a:r>
            <a:endParaRPr lang="en-AU" sz="3600" b="1" dirty="0" smtClean="0"/>
          </a:p>
          <a:p>
            <a:pPr marL="0" indent="0">
              <a:buNone/>
            </a:pPr>
            <a:r>
              <a:rPr lang="ar-JO" b="1" dirty="0" smtClean="0">
                <a:solidFill>
                  <a:srgbClr val="FFFF00"/>
                </a:solidFill>
              </a:rPr>
              <a:t> </a:t>
            </a:r>
            <a:endParaRPr lang="en-A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9380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JO" dirty="0"/>
              <a:t>أ. </a:t>
            </a:r>
            <a:r>
              <a:rPr lang="ar-SA" dirty="0"/>
              <a:t>الالتزام نحو الطرف الآخر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/>
              <a:t>ب. </a:t>
            </a:r>
            <a:r>
              <a:rPr lang="ar-SA" dirty="0" smtClean="0"/>
              <a:t>استثمار </a:t>
            </a:r>
            <a:r>
              <a:rPr lang="ar-SA" dirty="0"/>
              <a:t>الوقت </a:t>
            </a:r>
            <a:endParaRPr lang="en-US" dirty="0"/>
          </a:p>
          <a:p>
            <a:pPr marL="0" lvl="0" indent="0" algn="r" rtl="1">
              <a:buNone/>
            </a:pPr>
            <a:r>
              <a:rPr lang="ar-EG" dirty="0" smtClean="0"/>
              <a:t>ت</a:t>
            </a:r>
            <a:r>
              <a:rPr lang="ar-JO" dirty="0" smtClean="0"/>
              <a:t>. </a:t>
            </a:r>
            <a:r>
              <a:rPr lang="en-AU" dirty="0" smtClean="0"/>
              <a:t> </a:t>
            </a:r>
            <a:r>
              <a:rPr lang="ar-SA" dirty="0"/>
              <a:t>تنمية الثقة</a:t>
            </a:r>
            <a:endParaRPr lang="en-US" dirty="0"/>
          </a:p>
          <a:p>
            <a:pPr marL="0" lvl="0" indent="0" algn="r" rtl="1">
              <a:buNone/>
            </a:pPr>
            <a:r>
              <a:rPr lang="ar-EG" dirty="0" smtClean="0"/>
              <a:t>ث</a:t>
            </a:r>
            <a:r>
              <a:rPr lang="ar-JO" dirty="0" smtClean="0"/>
              <a:t>. </a:t>
            </a:r>
            <a:r>
              <a:rPr lang="en-AU" dirty="0" smtClean="0"/>
              <a:t> </a:t>
            </a:r>
            <a:r>
              <a:rPr lang="ar-SA" dirty="0"/>
              <a:t>السعي إلى فهم الطرف الآخر</a:t>
            </a:r>
            <a:endParaRPr lang="en-US" dirty="0"/>
          </a:p>
          <a:p>
            <a:pPr marL="0" indent="0" algn="r" rtl="1">
              <a:buNone/>
            </a:pPr>
            <a:r>
              <a:rPr lang="ar-EG" dirty="0" smtClean="0"/>
              <a:t>ج</a:t>
            </a:r>
            <a:r>
              <a:rPr lang="ar-JO" dirty="0" smtClean="0"/>
              <a:t>. </a:t>
            </a:r>
            <a:r>
              <a:rPr lang="ar-SA" dirty="0" smtClean="0"/>
              <a:t> </a:t>
            </a:r>
            <a:r>
              <a:rPr lang="ar-SA" dirty="0"/>
              <a:t>الإخلاص للطرف الآخر </a:t>
            </a:r>
            <a:endParaRPr lang="ar-JO" dirty="0"/>
          </a:p>
          <a:p>
            <a:pPr marL="0" indent="0" algn="r" rtl="1">
              <a:buNone/>
            </a:pPr>
            <a:r>
              <a:rPr lang="ar-EG" b="1" dirty="0" smtClean="0"/>
              <a:t>ح</a:t>
            </a:r>
            <a:r>
              <a:rPr lang="ar-JO" b="1" dirty="0" smtClean="0"/>
              <a:t>. </a:t>
            </a:r>
            <a:r>
              <a:rPr lang="ar-SA" dirty="0"/>
              <a:t>الحفاظ على روح الغفران</a:t>
            </a:r>
            <a:endParaRPr lang="ar-JO" dirty="0"/>
          </a:p>
          <a:p>
            <a:pPr marL="0" lvl="0" indent="0" algn="r" rtl="1">
              <a:buNone/>
            </a:pPr>
            <a:r>
              <a:rPr lang="ar-EG" dirty="0">
                <a:solidFill>
                  <a:srgbClr val="00B0F0"/>
                </a:solidFill>
              </a:rPr>
              <a:t>خ</a:t>
            </a:r>
            <a:r>
              <a:rPr lang="ar-JO" dirty="0">
                <a:solidFill>
                  <a:srgbClr val="00B0F0"/>
                </a:solidFill>
              </a:rPr>
              <a:t>. </a:t>
            </a:r>
            <a:r>
              <a:rPr lang="ar-SA" dirty="0">
                <a:solidFill>
                  <a:srgbClr val="00B0F0"/>
                </a:solidFill>
              </a:rPr>
              <a:t>الاستمتاع </a:t>
            </a:r>
            <a:r>
              <a:rPr lang="ar-SA" dirty="0">
                <a:solidFill>
                  <a:srgbClr val="00B0F0"/>
                </a:solidFill>
              </a:rPr>
              <a:t>معًا</a:t>
            </a:r>
            <a:endParaRPr lang="ar-JO" dirty="0">
              <a:solidFill>
                <a:srgbClr val="00B0F0"/>
              </a:solidFill>
            </a:endParaRPr>
          </a:p>
          <a:p>
            <a:pPr marL="0" lvl="0" indent="0" algn="r" rtl="1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r>
              <a:rPr lang="ar-SA" dirty="0"/>
              <a:t> </a:t>
            </a:r>
            <a:endParaRPr lang="en-AU" b="1" dirty="0"/>
          </a:p>
          <a:p>
            <a:pPr marL="0" indent="0" algn="r" rtl="1">
              <a:buNone/>
            </a:pPr>
            <a:endParaRPr lang="ar-JO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endParaRPr lang="en-AU" dirty="0"/>
          </a:p>
          <a:p>
            <a:pPr marL="0" indent="0" algn="r" rtl="1">
              <a:buNone/>
            </a:pPr>
            <a:endParaRPr lang="en-AU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1787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JO" dirty="0"/>
              <a:t>أ. </a:t>
            </a:r>
            <a:r>
              <a:rPr lang="ar-SA" dirty="0"/>
              <a:t>الالتزام نحو الطرف الآخر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/>
              <a:t>ب. </a:t>
            </a:r>
            <a:r>
              <a:rPr lang="ar-SA" dirty="0" smtClean="0"/>
              <a:t>استثمار </a:t>
            </a:r>
            <a:r>
              <a:rPr lang="ar-SA" dirty="0"/>
              <a:t>الوقت </a:t>
            </a:r>
            <a:endParaRPr lang="en-US" dirty="0"/>
          </a:p>
          <a:p>
            <a:pPr marL="0" lvl="0" indent="0" algn="r" rtl="1">
              <a:buNone/>
            </a:pPr>
            <a:r>
              <a:rPr lang="ar-EG" dirty="0" smtClean="0"/>
              <a:t>ت</a:t>
            </a:r>
            <a:r>
              <a:rPr lang="ar-JO" dirty="0" smtClean="0"/>
              <a:t>. </a:t>
            </a:r>
            <a:r>
              <a:rPr lang="en-AU" dirty="0" smtClean="0"/>
              <a:t> </a:t>
            </a:r>
            <a:r>
              <a:rPr lang="ar-SA" dirty="0"/>
              <a:t>تنمية الثقة</a:t>
            </a:r>
            <a:endParaRPr lang="en-US" dirty="0"/>
          </a:p>
          <a:p>
            <a:pPr marL="0" lvl="0" indent="0" algn="r" rtl="1">
              <a:buNone/>
            </a:pPr>
            <a:r>
              <a:rPr lang="ar-EG" dirty="0" smtClean="0"/>
              <a:t>ث</a:t>
            </a:r>
            <a:r>
              <a:rPr lang="ar-JO" dirty="0" smtClean="0"/>
              <a:t>. </a:t>
            </a:r>
            <a:r>
              <a:rPr lang="en-AU" dirty="0" smtClean="0"/>
              <a:t> </a:t>
            </a:r>
            <a:r>
              <a:rPr lang="ar-SA" dirty="0"/>
              <a:t>السعي إلى فهم الطرف الآخر</a:t>
            </a:r>
            <a:endParaRPr lang="en-US" dirty="0"/>
          </a:p>
          <a:p>
            <a:pPr marL="0" indent="0" algn="r" rtl="1">
              <a:buNone/>
            </a:pPr>
            <a:r>
              <a:rPr lang="ar-EG" dirty="0" smtClean="0"/>
              <a:t>ج</a:t>
            </a:r>
            <a:r>
              <a:rPr lang="ar-JO" dirty="0" smtClean="0"/>
              <a:t>. </a:t>
            </a:r>
            <a:r>
              <a:rPr lang="ar-SA" dirty="0" smtClean="0"/>
              <a:t> </a:t>
            </a:r>
            <a:r>
              <a:rPr lang="ar-SA" dirty="0"/>
              <a:t>الإخلاص للطرف الآخر </a:t>
            </a:r>
            <a:endParaRPr lang="ar-JO" dirty="0"/>
          </a:p>
          <a:p>
            <a:pPr marL="0" indent="0" algn="r" rtl="1">
              <a:buNone/>
            </a:pPr>
            <a:r>
              <a:rPr lang="ar-EG" b="1" dirty="0" smtClean="0"/>
              <a:t>ح</a:t>
            </a:r>
            <a:r>
              <a:rPr lang="ar-JO" b="1" dirty="0" smtClean="0"/>
              <a:t>. </a:t>
            </a:r>
            <a:r>
              <a:rPr lang="ar-SA" dirty="0"/>
              <a:t>الحفاظ على روح الغفران</a:t>
            </a:r>
            <a:endParaRPr lang="ar-JO" dirty="0"/>
          </a:p>
          <a:p>
            <a:pPr marL="0" lvl="0" indent="0" algn="r" rtl="1">
              <a:buNone/>
            </a:pPr>
            <a:r>
              <a:rPr lang="ar-EG" dirty="0" smtClean="0"/>
              <a:t>خ</a:t>
            </a:r>
            <a:r>
              <a:rPr lang="ar-JO" dirty="0" smtClean="0"/>
              <a:t>. </a:t>
            </a:r>
            <a:r>
              <a:rPr lang="ar-SA" dirty="0"/>
              <a:t>الاستمتاع </a:t>
            </a:r>
            <a:r>
              <a:rPr lang="ar-SA" dirty="0" smtClean="0"/>
              <a:t>معًا</a:t>
            </a:r>
            <a:endParaRPr lang="ar-JO" dirty="0" smtClean="0"/>
          </a:p>
          <a:p>
            <a:pPr marL="0" indent="0" algn="r" rtl="1">
              <a:buNone/>
            </a:pPr>
            <a:r>
              <a:rPr lang="ar-EG" dirty="0" smtClean="0">
                <a:solidFill>
                  <a:srgbClr val="00B0F0"/>
                </a:solidFill>
              </a:rPr>
              <a:t>د</a:t>
            </a:r>
            <a:r>
              <a:rPr lang="ar-JO" dirty="0" smtClean="0">
                <a:solidFill>
                  <a:srgbClr val="00B0F0"/>
                </a:solidFill>
              </a:rPr>
              <a:t>. </a:t>
            </a:r>
            <a:r>
              <a:rPr lang="ar-SA" dirty="0">
                <a:solidFill>
                  <a:srgbClr val="00B0F0"/>
                </a:solidFill>
              </a:rPr>
              <a:t>تنمية الصداقة</a:t>
            </a:r>
            <a:endParaRPr lang="en-US" dirty="0">
              <a:solidFill>
                <a:srgbClr val="00B0F0"/>
              </a:solidFill>
            </a:endParaRPr>
          </a:p>
          <a:p>
            <a:pPr marL="0" lvl="0" indent="0" algn="r" rtl="1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r>
              <a:rPr lang="ar-SA" dirty="0"/>
              <a:t> </a:t>
            </a:r>
            <a:endParaRPr lang="en-AU" b="1" dirty="0"/>
          </a:p>
          <a:p>
            <a:pPr marL="0" indent="0" algn="r" rtl="1">
              <a:buNone/>
            </a:pPr>
            <a:endParaRPr lang="ar-JO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endParaRPr lang="en-AU" dirty="0"/>
          </a:p>
          <a:p>
            <a:pPr marL="0" indent="0" algn="r" rtl="1">
              <a:buNone/>
            </a:pPr>
            <a:endParaRPr lang="en-AU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419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endParaRPr lang="en-AU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أ. المحبَّة </a:t>
            </a:r>
            <a:r>
              <a:rPr lang="ar-JO" sz="3600" b="1" dirty="0"/>
              <a:t>هي الشعور بالآخرين </a:t>
            </a:r>
            <a:r>
              <a:rPr lang="ar-EG" sz="3600" b="1" dirty="0" smtClean="0"/>
              <a:t>كما بالنفس</a:t>
            </a:r>
            <a:endParaRPr lang="en-AU" sz="36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30183685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ar-JO" sz="4400" b="1" dirty="0" smtClean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sz="4400" b="1" dirty="0" smtClean="0">
                <a:solidFill>
                  <a:srgbClr val="FFFF00"/>
                </a:solidFill>
              </a:rPr>
              <a:t> </a:t>
            </a:r>
            <a:r>
              <a:rPr lang="ar-JO" sz="4400" b="1" dirty="0" smtClean="0"/>
              <a:t>4.</a:t>
            </a:r>
            <a:r>
              <a:rPr lang="ar-JO" sz="4400" b="1" dirty="0" smtClean="0">
                <a:solidFill>
                  <a:srgbClr val="FFFF00"/>
                </a:solidFill>
              </a:rPr>
              <a:t> </a:t>
            </a:r>
            <a:r>
              <a:rPr lang="ar-JO" sz="4400" b="1" dirty="0" smtClean="0"/>
              <a:t>التواصل</a:t>
            </a:r>
            <a:endParaRPr lang="en-US" sz="4400" dirty="0"/>
          </a:p>
          <a:p>
            <a:pPr marL="0" indent="0" algn="r" rtl="1">
              <a:buNone/>
            </a:pPr>
            <a:endParaRPr lang="en-AU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9506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endParaRPr lang="ar-JO" sz="3600" b="1" dirty="0" smtClean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endParaRPr lang="en-AU" sz="3600" b="1" dirty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sz="3600" dirty="0" smtClean="0"/>
              <a:t>أ</a:t>
            </a:r>
            <a:r>
              <a:rPr lang="ar-JO" sz="3600" dirty="0"/>
              <a:t>. </a:t>
            </a:r>
            <a:r>
              <a:rPr lang="ar-EG" sz="3600" dirty="0" smtClean="0"/>
              <a:t>قَول </a:t>
            </a:r>
            <a:r>
              <a:rPr lang="ar-SA" sz="3600" dirty="0" smtClean="0"/>
              <a:t>الحقيقة </a:t>
            </a:r>
            <a:endParaRPr lang="ar-JO" sz="3600" dirty="0"/>
          </a:p>
          <a:p>
            <a:pPr marL="0" indent="0" algn="r" rtl="1">
              <a:buNone/>
            </a:pPr>
            <a:r>
              <a:rPr lang="ar-JO" sz="3600" b="1" dirty="0" smtClean="0"/>
              <a:t>« ..... </a:t>
            </a:r>
            <a:r>
              <a:rPr lang="ar-JO" sz="3600" dirty="0"/>
              <a:t>صَادِقِينَ فِي </a:t>
            </a:r>
            <a:r>
              <a:rPr lang="ar-JO" sz="3600" dirty="0" smtClean="0"/>
              <a:t>الْمَحَبَّةِ ...»</a:t>
            </a:r>
            <a:endParaRPr lang="ar-JO" sz="3600" b="1" dirty="0" smtClean="0"/>
          </a:p>
          <a:p>
            <a:pPr marL="0" indent="0" algn="r" rtl="1">
              <a:buNone/>
            </a:pPr>
            <a:r>
              <a:rPr lang="ar-JO" sz="3600" b="1" dirty="0" smtClean="0"/>
              <a:t>					(</a:t>
            </a:r>
            <a:r>
              <a:rPr lang="ar-JO" sz="3600" b="1" dirty="0" err="1" smtClean="0"/>
              <a:t>أفسس</a:t>
            </a:r>
            <a:r>
              <a:rPr lang="ar-JO" sz="3600" b="1" dirty="0" smtClean="0"/>
              <a:t> 4: 15) </a:t>
            </a:r>
            <a:endParaRPr lang="en-AU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32001004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endParaRPr lang="ar-JO" sz="3600" b="1" dirty="0" smtClean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sz="3600" dirty="0"/>
              <a:t>أ. </a:t>
            </a:r>
            <a:r>
              <a:rPr lang="ar-EG" sz="3600" dirty="0" smtClean="0"/>
              <a:t>قَول </a:t>
            </a:r>
            <a:r>
              <a:rPr lang="ar-SA" sz="3600" dirty="0" smtClean="0"/>
              <a:t>الحقيقة </a:t>
            </a:r>
            <a:endParaRPr lang="ar-JO" sz="3600" dirty="0"/>
          </a:p>
          <a:p>
            <a:pPr marL="0" lvl="0" indent="0" algn="r" rtl="1">
              <a:buNone/>
            </a:pPr>
            <a:r>
              <a:rPr lang="ar-JO" sz="3600" dirty="0">
                <a:solidFill>
                  <a:srgbClr val="00B0F0"/>
                </a:solidFill>
              </a:rPr>
              <a:t>ب.</a:t>
            </a:r>
            <a:r>
              <a:rPr lang="en-AU" sz="3600" dirty="0">
                <a:solidFill>
                  <a:srgbClr val="00B0F0"/>
                </a:solidFill>
              </a:rPr>
              <a:t> </a:t>
            </a:r>
            <a:r>
              <a:rPr lang="ar-EG" sz="3600" dirty="0" smtClean="0">
                <a:solidFill>
                  <a:srgbClr val="00B0F0"/>
                </a:solidFill>
              </a:rPr>
              <a:t>ب</a:t>
            </a:r>
            <a:r>
              <a:rPr lang="ar-SA" sz="3600" dirty="0" smtClean="0">
                <a:solidFill>
                  <a:srgbClr val="00B0F0"/>
                </a:solidFill>
              </a:rPr>
              <a:t>قنواتُ </a:t>
            </a:r>
            <a:r>
              <a:rPr lang="ar-SA" sz="3600" dirty="0">
                <a:solidFill>
                  <a:srgbClr val="00B0F0"/>
                </a:solidFill>
              </a:rPr>
              <a:t>تواصُلٍ جيِّدة</a:t>
            </a:r>
            <a:endParaRPr lang="en-US" sz="3600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8888364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lvl="0" indent="0" algn="r" rtl="1">
              <a:buNone/>
            </a:pPr>
            <a:r>
              <a:rPr lang="ar-JO" sz="3600" dirty="0"/>
              <a:t>أ. </a:t>
            </a:r>
            <a:r>
              <a:rPr lang="ar-EG" sz="3600" dirty="0" smtClean="0"/>
              <a:t>قَول </a:t>
            </a:r>
            <a:r>
              <a:rPr lang="ar-SA" sz="3600" dirty="0" smtClean="0"/>
              <a:t>الحقيقة </a:t>
            </a:r>
            <a:endParaRPr lang="ar-JO" sz="3600" dirty="0"/>
          </a:p>
          <a:p>
            <a:pPr marL="0" lvl="0" indent="0" algn="r" rtl="1">
              <a:buNone/>
            </a:pPr>
            <a:r>
              <a:rPr lang="ar-JO" sz="3600" dirty="0"/>
              <a:t>ب.</a:t>
            </a:r>
            <a:r>
              <a:rPr lang="en-AU" sz="3600" dirty="0"/>
              <a:t> </a:t>
            </a:r>
            <a:r>
              <a:rPr lang="ar-SA" sz="3600" dirty="0"/>
              <a:t>قنواتُ تواصُلٍ جيِّدة</a:t>
            </a:r>
            <a:endParaRPr lang="en-US" sz="3600" dirty="0"/>
          </a:p>
          <a:p>
            <a:pPr marL="0" lvl="0" indent="0" algn="r" rtl="1">
              <a:buNone/>
            </a:pPr>
            <a:r>
              <a:rPr lang="ar-JO" sz="3600" dirty="0">
                <a:solidFill>
                  <a:srgbClr val="00B0F0"/>
                </a:solidFill>
              </a:rPr>
              <a:t>ت. </a:t>
            </a:r>
            <a:r>
              <a:rPr lang="ar-SA" sz="3600" dirty="0">
                <a:solidFill>
                  <a:srgbClr val="00B0F0"/>
                </a:solidFill>
              </a:rPr>
              <a:t>الاستماع</a:t>
            </a:r>
            <a:endParaRPr lang="en-US" sz="3600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endParaRPr lang="en-AU" sz="3600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AU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047999"/>
            <a:ext cx="2208000" cy="331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047999"/>
            <a:ext cx="374728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728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endParaRPr lang="ar-JO" sz="3600" b="1" dirty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sz="3600" dirty="0"/>
              <a:t>أ. </a:t>
            </a:r>
            <a:r>
              <a:rPr lang="ar-EG" sz="3600" dirty="0" smtClean="0"/>
              <a:t>قَول </a:t>
            </a:r>
            <a:r>
              <a:rPr lang="ar-SA" sz="3600" dirty="0" smtClean="0"/>
              <a:t>الحقيقة </a:t>
            </a:r>
            <a:endParaRPr lang="ar-JO" sz="3600" dirty="0"/>
          </a:p>
          <a:p>
            <a:pPr marL="0" lvl="0" indent="0" algn="r" rtl="1">
              <a:buNone/>
            </a:pPr>
            <a:r>
              <a:rPr lang="ar-JO" sz="3600" dirty="0"/>
              <a:t>ب.</a:t>
            </a:r>
            <a:r>
              <a:rPr lang="en-AU" sz="3600" dirty="0"/>
              <a:t> </a:t>
            </a:r>
            <a:r>
              <a:rPr lang="ar-SA" sz="3600" dirty="0"/>
              <a:t>قنواتُ تواصُلٍ جيِّدة</a:t>
            </a:r>
            <a:endParaRPr lang="en-US" sz="3600" dirty="0"/>
          </a:p>
          <a:p>
            <a:pPr marL="0" lvl="0" indent="0" algn="r" rtl="1">
              <a:buNone/>
            </a:pPr>
            <a:r>
              <a:rPr lang="ar-JO" sz="3600" dirty="0"/>
              <a:t>ت. </a:t>
            </a:r>
            <a:r>
              <a:rPr lang="ar-SA" sz="3600" dirty="0"/>
              <a:t>الاستماع</a:t>
            </a:r>
            <a:endParaRPr lang="en-US" sz="3600" dirty="0"/>
          </a:p>
          <a:p>
            <a:pPr marL="0" lvl="0" indent="0" algn="r" rtl="1">
              <a:buNone/>
            </a:pPr>
            <a:r>
              <a:rPr lang="ar-JO" sz="3600" dirty="0">
                <a:solidFill>
                  <a:srgbClr val="00B0F0"/>
                </a:solidFill>
              </a:rPr>
              <a:t>ث.</a:t>
            </a:r>
            <a:r>
              <a:rPr lang="ar-SA" sz="3600" dirty="0">
                <a:solidFill>
                  <a:srgbClr val="00B0F0"/>
                </a:solidFill>
              </a:rPr>
              <a:t> </a:t>
            </a:r>
            <a:r>
              <a:rPr lang="ar-EG" sz="3600" dirty="0" smtClean="0">
                <a:solidFill>
                  <a:srgbClr val="00B0F0"/>
                </a:solidFill>
              </a:rPr>
              <a:t>تعبيرات </a:t>
            </a:r>
            <a:r>
              <a:rPr lang="ar-SA" sz="3600" dirty="0" smtClean="0">
                <a:solidFill>
                  <a:srgbClr val="00B0F0"/>
                </a:solidFill>
              </a:rPr>
              <a:t>التشجيع</a:t>
            </a:r>
            <a:endParaRPr lang="en-US" sz="3600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3727286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endParaRPr lang="ar-JO" sz="3600" b="1" dirty="0" smtClean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sz="3600" dirty="0"/>
              <a:t>أ. </a:t>
            </a:r>
            <a:r>
              <a:rPr lang="ar-EG" sz="3600" dirty="0" smtClean="0"/>
              <a:t>قَول </a:t>
            </a:r>
            <a:r>
              <a:rPr lang="ar-SA" sz="3600" dirty="0" smtClean="0"/>
              <a:t>الحقيقة </a:t>
            </a:r>
            <a:endParaRPr lang="ar-JO" sz="3600" dirty="0"/>
          </a:p>
          <a:p>
            <a:pPr marL="0" lvl="0" indent="0" algn="r" rtl="1">
              <a:buNone/>
            </a:pPr>
            <a:r>
              <a:rPr lang="ar-JO" sz="3600" dirty="0"/>
              <a:t>ب.</a:t>
            </a:r>
            <a:r>
              <a:rPr lang="en-AU" sz="3600" dirty="0"/>
              <a:t> </a:t>
            </a:r>
            <a:r>
              <a:rPr lang="ar-SA" sz="3600" dirty="0"/>
              <a:t>قنواتُ تواصُلٍ جيِّدة</a:t>
            </a:r>
            <a:endParaRPr lang="en-US" sz="3600" dirty="0"/>
          </a:p>
          <a:p>
            <a:pPr marL="0" lvl="0" indent="0" algn="r" rtl="1">
              <a:buNone/>
            </a:pPr>
            <a:r>
              <a:rPr lang="ar-JO" sz="3600" dirty="0"/>
              <a:t>ت. </a:t>
            </a:r>
            <a:r>
              <a:rPr lang="ar-SA" sz="3600" dirty="0"/>
              <a:t>الاستماع</a:t>
            </a:r>
            <a:endParaRPr lang="en-US" sz="3600" dirty="0"/>
          </a:p>
          <a:p>
            <a:pPr marL="0" lvl="0" indent="0" algn="r" rtl="1">
              <a:buNone/>
            </a:pPr>
            <a:r>
              <a:rPr lang="ar-JO" sz="3600" dirty="0"/>
              <a:t>ث.</a:t>
            </a:r>
            <a:r>
              <a:rPr lang="ar-SA" sz="3600" dirty="0"/>
              <a:t> </a:t>
            </a:r>
            <a:r>
              <a:rPr lang="ar-EG" sz="3600" dirty="0" smtClean="0"/>
              <a:t>تعبيرات </a:t>
            </a:r>
            <a:r>
              <a:rPr lang="ar-SA" sz="3600" dirty="0" smtClean="0"/>
              <a:t>التشجيع</a:t>
            </a:r>
            <a:endParaRPr lang="en-US" sz="3600" dirty="0"/>
          </a:p>
          <a:p>
            <a:pPr marL="0" lvl="0" indent="0" algn="r" rtl="1">
              <a:buNone/>
            </a:pPr>
            <a:r>
              <a:rPr lang="ar-JO" sz="3600" dirty="0">
                <a:solidFill>
                  <a:srgbClr val="00B0F0"/>
                </a:solidFill>
              </a:rPr>
              <a:t>ج. </a:t>
            </a:r>
            <a:r>
              <a:rPr lang="ar-SA" sz="3600" dirty="0">
                <a:solidFill>
                  <a:srgbClr val="00B0F0"/>
                </a:solidFill>
              </a:rPr>
              <a:t>تعلُّم أن تُظهرَ اهتمامًا بالفرد</a:t>
            </a:r>
            <a:endParaRPr lang="en-US" sz="3600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endParaRPr lang="en-AU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81" y="762000"/>
            <a:ext cx="3004612" cy="45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728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endParaRPr lang="ar-JO" sz="3600" b="1" dirty="0" smtClean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sz="3600" dirty="0"/>
              <a:t>أ. </a:t>
            </a:r>
            <a:r>
              <a:rPr lang="ar-EG" sz="3600" dirty="0" smtClean="0"/>
              <a:t>قَول </a:t>
            </a:r>
            <a:r>
              <a:rPr lang="ar-SA" sz="3600" dirty="0" smtClean="0"/>
              <a:t>الحقيقة </a:t>
            </a:r>
            <a:endParaRPr lang="ar-JO" sz="3600" dirty="0"/>
          </a:p>
          <a:p>
            <a:pPr marL="0" lvl="0" indent="0" algn="r" rtl="1">
              <a:buNone/>
            </a:pPr>
            <a:r>
              <a:rPr lang="ar-JO" sz="3600" dirty="0"/>
              <a:t>ب.</a:t>
            </a:r>
            <a:r>
              <a:rPr lang="en-AU" sz="3600" dirty="0"/>
              <a:t> </a:t>
            </a:r>
            <a:r>
              <a:rPr lang="ar-SA" sz="3600" dirty="0"/>
              <a:t>قنواتُ تواصُلٍ جيِّدة</a:t>
            </a:r>
            <a:endParaRPr lang="en-US" sz="3600" dirty="0"/>
          </a:p>
          <a:p>
            <a:pPr marL="0" lvl="0" indent="0" algn="r" rtl="1">
              <a:buNone/>
            </a:pPr>
            <a:r>
              <a:rPr lang="ar-JO" sz="3600" dirty="0"/>
              <a:t>ت. </a:t>
            </a:r>
            <a:r>
              <a:rPr lang="ar-SA" sz="3600" dirty="0"/>
              <a:t>الاستماع</a:t>
            </a:r>
            <a:endParaRPr lang="en-US" sz="3600" dirty="0"/>
          </a:p>
          <a:p>
            <a:pPr marL="0" lvl="0" indent="0" algn="r" rtl="1">
              <a:buNone/>
            </a:pPr>
            <a:r>
              <a:rPr lang="ar-JO" sz="3600" dirty="0"/>
              <a:t>ث.</a:t>
            </a:r>
            <a:r>
              <a:rPr lang="ar-SA" sz="3600" dirty="0"/>
              <a:t> </a:t>
            </a:r>
            <a:r>
              <a:rPr lang="ar-EG" sz="3600" dirty="0" smtClean="0"/>
              <a:t>تعبيرات </a:t>
            </a:r>
            <a:r>
              <a:rPr lang="ar-SA" sz="3600" dirty="0" smtClean="0"/>
              <a:t>التشجيع</a:t>
            </a:r>
            <a:endParaRPr lang="en-US" sz="3600" dirty="0"/>
          </a:p>
          <a:p>
            <a:pPr marL="0" lvl="0" indent="0" algn="r" rtl="1">
              <a:buNone/>
            </a:pPr>
            <a:r>
              <a:rPr lang="ar-JO" sz="3600" dirty="0"/>
              <a:t>ج. </a:t>
            </a:r>
            <a:r>
              <a:rPr lang="ar-SA" sz="3600" dirty="0"/>
              <a:t>تعلُّم أن تُظهرَ اهتمامًا </a:t>
            </a:r>
            <a:r>
              <a:rPr lang="ar-SA" sz="3600" dirty="0"/>
              <a:t>بالفرد</a:t>
            </a:r>
            <a:endParaRPr lang="ar-EG" sz="3600" dirty="0"/>
          </a:p>
          <a:p>
            <a:pPr marL="0" lvl="0" indent="0" algn="r" rtl="1">
              <a:buNone/>
            </a:pPr>
            <a:r>
              <a:rPr lang="ar-EG" sz="3600" dirty="0" smtClean="0">
                <a:solidFill>
                  <a:srgbClr val="00B0F0"/>
                </a:solidFill>
              </a:rPr>
              <a:t>ح. </a:t>
            </a:r>
            <a:r>
              <a:rPr lang="ar-EG" sz="3600" dirty="0" err="1" smtClean="0">
                <a:solidFill>
                  <a:srgbClr val="00B0F0"/>
                </a:solidFill>
              </a:rPr>
              <a:t>الإبتسام</a:t>
            </a:r>
            <a:endParaRPr lang="en-US" sz="3600" dirty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endParaRPr lang="en-AU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8000"/>
            <a:ext cx="3786878" cy="252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37" y="2358000"/>
            <a:ext cx="2884841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566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lnSpcReduction="10000"/>
          </a:bodyPr>
          <a:lstStyle/>
          <a:p>
            <a:pPr marL="514350" indent="-514350" algn="l" rtl="1">
              <a:buAutoNum type="alphaUcPeriod"/>
            </a:pPr>
            <a:endParaRPr lang="ar-JO" b="1" dirty="0" smtClean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dirty="0" smtClean="0"/>
              <a:t>أ. </a:t>
            </a:r>
            <a:r>
              <a:rPr lang="ar-EG" dirty="0" smtClean="0"/>
              <a:t>قَول </a:t>
            </a:r>
            <a:r>
              <a:rPr lang="ar-SA" dirty="0" smtClean="0"/>
              <a:t>الحقيقة </a:t>
            </a:r>
            <a:endParaRPr lang="ar-JO" dirty="0"/>
          </a:p>
          <a:p>
            <a:pPr marL="0" lvl="0" indent="0" algn="r" rtl="1">
              <a:buNone/>
            </a:pPr>
            <a:r>
              <a:rPr lang="ar-JO" dirty="0" smtClean="0"/>
              <a:t>ب.</a:t>
            </a:r>
            <a:r>
              <a:rPr lang="en-AU" dirty="0" smtClean="0"/>
              <a:t> </a:t>
            </a:r>
            <a:r>
              <a:rPr lang="ar-SA" dirty="0"/>
              <a:t>قنواتُ تواصُلٍ </a:t>
            </a:r>
            <a:r>
              <a:rPr lang="ar-SA" dirty="0" smtClean="0"/>
              <a:t>جيِّدة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 smtClean="0"/>
              <a:t>ت. </a:t>
            </a:r>
            <a:r>
              <a:rPr lang="ar-SA" dirty="0" smtClean="0"/>
              <a:t>الاستماع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 smtClean="0"/>
              <a:t>ث.</a:t>
            </a:r>
            <a:r>
              <a:rPr lang="ar-SA" dirty="0" smtClean="0"/>
              <a:t> التشجيع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 smtClean="0"/>
              <a:t>ج. </a:t>
            </a:r>
            <a:r>
              <a:rPr lang="ar-SA" dirty="0" smtClean="0"/>
              <a:t>تعلُّم </a:t>
            </a:r>
            <a:r>
              <a:rPr lang="ar-SA" dirty="0"/>
              <a:t>أن تُظهرَ اهتمامًا </a:t>
            </a:r>
            <a:r>
              <a:rPr lang="ar-SA" dirty="0" smtClean="0"/>
              <a:t>بالفرد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 smtClean="0"/>
              <a:t>ح. </a:t>
            </a:r>
            <a:r>
              <a:rPr lang="ar-SA" dirty="0" smtClean="0"/>
              <a:t>تواصلٌ بصريّ</a:t>
            </a:r>
            <a:r>
              <a:rPr lang="ar-SA" dirty="0"/>
              <a:t> </a:t>
            </a:r>
            <a:endParaRPr lang="ar-JO" dirty="0"/>
          </a:p>
          <a:p>
            <a:pPr marL="0" lvl="0" indent="0" algn="r" rtl="1">
              <a:buNone/>
            </a:pPr>
            <a:r>
              <a:rPr lang="ar-JO" dirty="0" smtClean="0"/>
              <a:t>خ. </a:t>
            </a:r>
            <a:r>
              <a:rPr lang="ar-SA" dirty="0" smtClean="0"/>
              <a:t>ابتسامة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 smtClean="0">
                <a:solidFill>
                  <a:srgbClr val="00B0F0"/>
                </a:solidFill>
              </a:rPr>
              <a:t>د. </a:t>
            </a:r>
            <a:r>
              <a:rPr lang="ar-SA" dirty="0" smtClean="0">
                <a:solidFill>
                  <a:srgbClr val="00B0F0"/>
                </a:solidFill>
              </a:rPr>
              <a:t>روح </a:t>
            </a:r>
            <a:r>
              <a:rPr lang="ar-SA" dirty="0">
                <a:solidFill>
                  <a:srgbClr val="00B0F0"/>
                </a:solidFill>
              </a:rPr>
              <a:t>الفكاهة</a:t>
            </a:r>
            <a:endParaRPr lang="en-US" dirty="0">
              <a:solidFill>
                <a:srgbClr val="00B0F0"/>
              </a:solidFill>
            </a:endParaRPr>
          </a:p>
          <a:p>
            <a:pPr marL="0" indent="0" algn="l" rtl="1">
              <a:buNone/>
            </a:pPr>
            <a:endParaRPr lang="en-AU" b="1" dirty="0">
              <a:solidFill>
                <a:srgbClr val="00B0F0"/>
              </a:solidFill>
            </a:endParaRPr>
          </a:p>
          <a:p>
            <a:pPr marL="0" indent="0" algn="l" rtl="1">
              <a:buNone/>
            </a:pP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29" y="1905000"/>
            <a:ext cx="3386413" cy="45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72728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lnSpcReduction="10000"/>
          </a:bodyPr>
          <a:lstStyle/>
          <a:p>
            <a:pPr marL="514350" indent="-514350" algn="l" rtl="1">
              <a:buAutoNum type="alphaUcPeriod"/>
            </a:pPr>
            <a:endParaRPr lang="ar-JO" b="1" dirty="0" smtClean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dirty="0" smtClean="0"/>
              <a:t>أ. </a:t>
            </a:r>
            <a:r>
              <a:rPr lang="ar-EG" dirty="0" smtClean="0"/>
              <a:t>قَول </a:t>
            </a:r>
            <a:r>
              <a:rPr lang="ar-SA" dirty="0" smtClean="0"/>
              <a:t>الحقيقة </a:t>
            </a:r>
            <a:endParaRPr lang="ar-JO" dirty="0"/>
          </a:p>
          <a:p>
            <a:pPr marL="0" lvl="0" indent="0" algn="r" rtl="1">
              <a:buNone/>
            </a:pPr>
            <a:r>
              <a:rPr lang="ar-JO" dirty="0" smtClean="0"/>
              <a:t>ب.</a:t>
            </a:r>
            <a:r>
              <a:rPr lang="en-AU" dirty="0" smtClean="0"/>
              <a:t> </a:t>
            </a:r>
            <a:r>
              <a:rPr lang="ar-SA" dirty="0"/>
              <a:t>قنواتُ تواصُلٍ </a:t>
            </a:r>
            <a:r>
              <a:rPr lang="ar-SA" dirty="0" smtClean="0"/>
              <a:t>جيِّدة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 smtClean="0"/>
              <a:t>ت. </a:t>
            </a:r>
            <a:r>
              <a:rPr lang="ar-SA" dirty="0" smtClean="0"/>
              <a:t>الاستماع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 smtClean="0"/>
              <a:t>ث.</a:t>
            </a:r>
            <a:r>
              <a:rPr lang="ar-SA" dirty="0" smtClean="0"/>
              <a:t> التشجيع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 smtClean="0"/>
              <a:t>ج. </a:t>
            </a:r>
            <a:r>
              <a:rPr lang="ar-SA" dirty="0" smtClean="0"/>
              <a:t>تعلُّم </a:t>
            </a:r>
            <a:r>
              <a:rPr lang="ar-SA" dirty="0"/>
              <a:t>أن تُظهرَ اهتمامًا </a:t>
            </a:r>
            <a:r>
              <a:rPr lang="ar-SA" dirty="0" smtClean="0"/>
              <a:t>بالفرد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 smtClean="0"/>
              <a:t>ح. </a:t>
            </a:r>
            <a:r>
              <a:rPr lang="ar-SA" dirty="0" smtClean="0"/>
              <a:t>تواصلٌ بصريّ</a:t>
            </a:r>
            <a:r>
              <a:rPr lang="ar-SA" dirty="0"/>
              <a:t> </a:t>
            </a:r>
            <a:endParaRPr lang="ar-JO" dirty="0"/>
          </a:p>
          <a:p>
            <a:pPr marL="0" lvl="0" indent="0" algn="r" rtl="1">
              <a:buNone/>
            </a:pPr>
            <a:r>
              <a:rPr lang="ar-JO" dirty="0" smtClean="0"/>
              <a:t>خ. </a:t>
            </a:r>
            <a:r>
              <a:rPr lang="ar-SA" dirty="0" smtClean="0"/>
              <a:t>ابتسامة</a:t>
            </a:r>
            <a:endParaRPr lang="en-US" dirty="0"/>
          </a:p>
          <a:p>
            <a:pPr marL="0" lvl="0" indent="0" algn="r" rtl="1">
              <a:buNone/>
            </a:pPr>
            <a:r>
              <a:rPr lang="ar-JO" dirty="0" smtClean="0">
                <a:solidFill>
                  <a:srgbClr val="00B0F0"/>
                </a:solidFill>
              </a:rPr>
              <a:t>د. </a:t>
            </a:r>
            <a:r>
              <a:rPr lang="ar-SA" dirty="0" smtClean="0">
                <a:solidFill>
                  <a:srgbClr val="00B0F0"/>
                </a:solidFill>
              </a:rPr>
              <a:t>روح </a:t>
            </a:r>
            <a:r>
              <a:rPr lang="ar-SA" dirty="0" smtClean="0">
                <a:solidFill>
                  <a:srgbClr val="00B0F0"/>
                </a:solidFill>
              </a:rPr>
              <a:t>الفكاهة</a:t>
            </a:r>
            <a:endParaRPr lang="ar-EG" dirty="0" smtClean="0">
              <a:solidFill>
                <a:srgbClr val="00B0F0"/>
              </a:solidFill>
            </a:endParaRPr>
          </a:p>
          <a:p>
            <a:pPr marL="0" lvl="0" indent="0" algn="r" rtl="1">
              <a:buNone/>
            </a:pPr>
            <a:r>
              <a:rPr lang="ar-EG" dirty="0" smtClean="0">
                <a:solidFill>
                  <a:srgbClr val="00B0F0"/>
                </a:solidFill>
              </a:rPr>
              <a:t>ذ. توضيح مهامك ومسئولياتها</a:t>
            </a:r>
            <a:endParaRPr lang="en-US" dirty="0">
              <a:solidFill>
                <a:srgbClr val="00B0F0"/>
              </a:solidFill>
            </a:endParaRPr>
          </a:p>
          <a:p>
            <a:pPr marL="0" indent="0" algn="l" rtl="1">
              <a:buNone/>
            </a:pPr>
            <a:endParaRPr lang="en-AU" b="1" dirty="0">
              <a:solidFill>
                <a:srgbClr val="00B0F0"/>
              </a:solidFill>
            </a:endParaRPr>
          </a:p>
          <a:p>
            <a:pPr marL="0" indent="0" algn="l" rtl="1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391396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JO" sz="3600" b="1" dirty="0" smtClean="0"/>
              <a:t>5. الإكرام</a:t>
            </a:r>
            <a:endParaRPr lang="en-AU" sz="3600" b="1" dirty="0">
              <a:solidFill>
                <a:srgbClr val="FFFF00"/>
              </a:solidFill>
            </a:endParaRPr>
          </a:p>
          <a:p>
            <a:pPr algn="r" rtl="1"/>
            <a:r>
              <a:rPr lang="ar-SA" sz="3600" dirty="0" smtClean="0"/>
              <a:t>في </a:t>
            </a:r>
            <a:r>
              <a:rPr lang="ar-SA" sz="3600" dirty="0"/>
              <a:t>العبريَّة </a:t>
            </a:r>
            <a:r>
              <a:rPr lang="ar-SA" sz="3600" dirty="0" smtClean="0"/>
              <a:t>كلمة </a:t>
            </a:r>
            <a:r>
              <a:rPr lang="ar-SA" sz="3600" dirty="0"/>
              <a:t>‘‘إكرام’’ </a:t>
            </a:r>
            <a:r>
              <a:rPr lang="ar-SA" sz="3600" dirty="0" smtClean="0"/>
              <a:t>هي </a:t>
            </a:r>
            <a:r>
              <a:rPr lang="ar-SA" sz="3600" dirty="0"/>
              <a:t>كابد (</a:t>
            </a:r>
            <a:r>
              <a:rPr lang="en-US" sz="3600" dirty="0" err="1"/>
              <a:t>kabed</a:t>
            </a:r>
            <a:r>
              <a:rPr lang="ar-SA" sz="3600" dirty="0" smtClean="0"/>
              <a:t>)</a:t>
            </a:r>
            <a:r>
              <a:rPr lang="ar-JO" sz="3600" dirty="0" smtClean="0"/>
              <a:t> وتعني </a:t>
            </a:r>
            <a:r>
              <a:rPr lang="ar-SA" sz="3600" dirty="0"/>
              <a:t>‘‘أن تكونَ أو تصيرَ ثقيل الوزن’’. </a:t>
            </a:r>
            <a:endParaRPr lang="en-AU" sz="3600" b="1" dirty="0" smtClean="0">
              <a:solidFill>
                <a:srgbClr val="FFFF00"/>
              </a:solidFill>
            </a:endParaRPr>
          </a:p>
          <a:p>
            <a:pPr algn="r" rtl="1"/>
            <a:r>
              <a:rPr lang="ar-SA" sz="3600" dirty="0" smtClean="0"/>
              <a:t>استخدمَتْ في </a:t>
            </a:r>
            <a:r>
              <a:rPr lang="ar-SA" sz="3600" dirty="0"/>
              <a:t>سياق اجتماعيّ. </a:t>
            </a:r>
            <a:endParaRPr lang="en-AU" sz="3600" b="1" dirty="0" smtClean="0">
              <a:solidFill>
                <a:srgbClr val="FFFF00"/>
              </a:solidFill>
            </a:endParaRPr>
          </a:p>
          <a:p>
            <a:pPr algn="r" rtl="1"/>
            <a:r>
              <a:rPr lang="ar-SA" sz="3600" dirty="0" smtClean="0"/>
              <a:t>إنَّ الأشخاص </a:t>
            </a:r>
            <a:r>
              <a:rPr lang="ar-SA" sz="3600" dirty="0"/>
              <a:t>الأقرب </a:t>
            </a:r>
            <a:r>
              <a:rPr lang="ar-SA" sz="3600" dirty="0" smtClean="0"/>
              <a:t>إلينا</a:t>
            </a:r>
            <a:r>
              <a:rPr lang="ar-JO" sz="3600" dirty="0" smtClean="0"/>
              <a:t>، يحوزون</a:t>
            </a:r>
            <a:r>
              <a:rPr lang="ar-SA" sz="3600" dirty="0" smtClean="0"/>
              <a:t> </a:t>
            </a:r>
            <a:r>
              <a:rPr lang="ar-SA" sz="3600" dirty="0"/>
              <a:t>ثقلًا </a:t>
            </a:r>
            <a:r>
              <a:rPr lang="ar-JO" sz="3600" dirty="0" smtClean="0"/>
              <a:t>و</a:t>
            </a:r>
            <a:r>
              <a:rPr lang="ar-SA" sz="3600" dirty="0" smtClean="0"/>
              <a:t>تقدير</a:t>
            </a:r>
            <a:r>
              <a:rPr lang="ar-JO" sz="3600" dirty="0" smtClean="0"/>
              <a:t>ً</a:t>
            </a:r>
            <a:r>
              <a:rPr lang="ar-SA" sz="3600" dirty="0" smtClean="0"/>
              <a:t>ا واحترام</a:t>
            </a:r>
            <a:r>
              <a:rPr lang="ar-JO" sz="3600" dirty="0" smtClean="0"/>
              <a:t>ًا أكثر. </a:t>
            </a:r>
            <a:endParaRPr lang="en-AU" sz="3600" b="1" dirty="0" smtClean="0">
              <a:solidFill>
                <a:srgbClr val="FFFF00"/>
              </a:solidFill>
            </a:endParaRPr>
          </a:p>
          <a:p>
            <a:pPr algn="r" rtl="1"/>
            <a:r>
              <a:rPr lang="ar-JO" sz="3600" dirty="0" smtClean="0"/>
              <a:t>وفي </a:t>
            </a:r>
            <a:r>
              <a:rPr lang="ar-JO" sz="3600" dirty="0"/>
              <a:t>اليونانيَّة </a:t>
            </a:r>
            <a:r>
              <a:rPr lang="ar-SA" sz="3600" dirty="0"/>
              <a:t>‘‘إكرام’’ </a:t>
            </a:r>
            <a:r>
              <a:rPr lang="ar-JO" sz="3600" dirty="0" err="1" smtClean="0"/>
              <a:t>تيماو</a:t>
            </a:r>
            <a:r>
              <a:rPr lang="ar-JO" sz="3600" dirty="0" smtClean="0"/>
              <a:t> </a:t>
            </a:r>
            <a:r>
              <a:rPr lang="ar-JO" sz="3600" dirty="0"/>
              <a:t>(</a:t>
            </a:r>
            <a:r>
              <a:rPr lang="en-US" sz="3600" dirty="0" err="1"/>
              <a:t>timao</a:t>
            </a:r>
            <a:r>
              <a:rPr lang="ar-JO" sz="3600" dirty="0" smtClean="0"/>
              <a:t>) </a:t>
            </a:r>
            <a:r>
              <a:rPr lang="ar-SA" sz="3600" dirty="0"/>
              <a:t>لها معنًى مماثلٌ اجتماعيًّا.</a:t>
            </a:r>
            <a:endParaRPr lang="en-A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075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143000"/>
            <a:ext cx="3681814" cy="3600000"/>
          </a:xfrm>
        </p:spPr>
      </p:pic>
    </p:spTree>
    <p:extLst>
      <p:ext uri="{BB962C8B-B14F-4D97-AF65-F5344CB8AC3E}">
        <p14:creationId xmlns:p14="http://schemas.microsoft.com/office/powerpoint/2010/main" val="275341028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Autofit/>
          </a:bodyPr>
          <a:lstStyle/>
          <a:p>
            <a:pPr marL="0" lvl="0" indent="0" algn="r" rtl="1">
              <a:buNone/>
            </a:pPr>
            <a:r>
              <a:rPr lang="ar-EG" sz="3600" b="1" dirty="0" smtClean="0"/>
              <a:t>أكرِم</a:t>
            </a:r>
            <a:r>
              <a:rPr lang="ar-JO" sz="3600" b="1" dirty="0" smtClean="0"/>
              <a:t> </a:t>
            </a:r>
            <a:r>
              <a:rPr lang="ar-JO" sz="3600" b="1" dirty="0" smtClean="0"/>
              <a:t>.....</a:t>
            </a:r>
            <a:endParaRPr lang="en-AU" sz="3600" b="1" dirty="0" smtClean="0">
              <a:solidFill>
                <a:srgbClr val="FFFF00"/>
              </a:solidFill>
            </a:endParaRPr>
          </a:p>
          <a:p>
            <a:pPr lvl="0" algn="r" rtl="1"/>
            <a:r>
              <a:rPr lang="ar-SA" sz="3600" dirty="0" smtClean="0"/>
              <a:t>الوالدَين </a:t>
            </a:r>
            <a:r>
              <a:rPr lang="ar-SA" sz="3600" dirty="0"/>
              <a:t>(خروج 20: 12، </a:t>
            </a:r>
            <a:r>
              <a:rPr lang="ar-SA" sz="3600" dirty="0" err="1"/>
              <a:t>أفسس</a:t>
            </a:r>
            <a:r>
              <a:rPr lang="ar-SA" sz="3600" dirty="0"/>
              <a:t> 6: 1-2).</a:t>
            </a:r>
            <a:endParaRPr lang="en-US" sz="3600" dirty="0"/>
          </a:p>
          <a:p>
            <a:pPr lvl="0" algn="r" rtl="1"/>
            <a:r>
              <a:rPr lang="ar-SA" sz="3600" dirty="0" smtClean="0"/>
              <a:t>السُّلطاتِ </a:t>
            </a:r>
            <a:r>
              <a:rPr lang="ar-SA" sz="3600" dirty="0"/>
              <a:t>الحاكمة </a:t>
            </a:r>
            <a:r>
              <a:rPr lang="ar-SA" sz="3600" dirty="0" smtClean="0"/>
              <a:t>(</a:t>
            </a:r>
            <a:r>
              <a:rPr lang="ar-JO" sz="3600" dirty="0" smtClean="0"/>
              <a:t> رومية 13: 7</a:t>
            </a:r>
            <a:r>
              <a:rPr lang="ar-SA" sz="3600" dirty="0" smtClean="0"/>
              <a:t>).</a:t>
            </a:r>
            <a:endParaRPr lang="ar-JO" sz="3600" dirty="0" smtClean="0"/>
          </a:p>
          <a:p>
            <a:pPr lvl="0" algn="r" rtl="1"/>
            <a:r>
              <a:rPr lang="ar-SA" sz="3600" dirty="0" smtClean="0"/>
              <a:t>جميع </a:t>
            </a:r>
            <a:r>
              <a:rPr lang="ar-SA" sz="3600" dirty="0"/>
              <a:t>الذين نكونُ على اتِّصال بهم </a:t>
            </a:r>
            <a:r>
              <a:rPr lang="ar-SA" sz="3600" dirty="0" smtClean="0"/>
              <a:t>(</a:t>
            </a:r>
            <a:r>
              <a:rPr lang="ar-SA" sz="3600" dirty="0"/>
              <a:t>1بطرس 2: 17</a:t>
            </a:r>
            <a:r>
              <a:rPr lang="ar-SA" sz="3600" dirty="0" smtClean="0"/>
              <a:t>).</a:t>
            </a:r>
            <a:endParaRPr lang="ar-JO" sz="3600" dirty="0" smtClean="0"/>
          </a:p>
          <a:p>
            <a:pPr lvl="0" algn="r" rtl="1"/>
            <a:r>
              <a:rPr lang="ar-JO" sz="3600" dirty="0" smtClean="0"/>
              <a:t>قادة </a:t>
            </a:r>
            <a:r>
              <a:rPr lang="ar-JO" sz="3600" dirty="0" smtClean="0"/>
              <a:t>الكنيسة </a:t>
            </a:r>
            <a:r>
              <a:rPr lang="ar-SA" sz="3600" dirty="0"/>
              <a:t>(عبرانيِّين 13: 7؛ 1تسالونيكي 5: </a:t>
            </a:r>
            <a:r>
              <a:rPr lang="ar-SA" sz="3600" dirty="0" smtClean="0"/>
              <a:t>12</a:t>
            </a:r>
            <a:r>
              <a:rPr lang="ar-JO" sz="3600" dirty="0" smtClean="0"/>
              <a:t>).</a:t>
            </a:r>
            <a:endParaRPr lang="en-US" sz="3600" dirty="0"/>
          </a:p>
          <a:p>
            <a:pPr lvl="0" algn="r" rtl="1"/>
            <a:r>
              <a:rPr lang="ar-SA" sz="3600" dirty="0" smtClean="0"/>
              <a:t>بعضنا </a:t>
            </a:r>
            <a:r>
              <a:rPr lang="ar-SA" sz="3600" dirty="0"/>
              <a:t>على بعض </a:t>
            </a:r>
            <a:r>
              <a:rPr lang="ar-SA" sz="3600" dirty="0" smtClean="0"/>
              <a:t>(</a:t>
            </a:r>
            <a:r>
              <a:rPr lang="ar-SA" sz="3600" dirty="0"/>
              <a:t>رومية 12: 10).</a:t>
            </a:r>
            <a:endParaRPr lang="en-US" sz="3600" dirty="0"/>
          </a:p>
          <a:p>
            <a:pPr marL="0" lvl="0" indent="0" algn="r" rtl="1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473838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ar-JO" sz="3600" b="1" dirty="0" smtClean="0">
                <a:solidFill>
                  <a:schemeClr val="accent5"/>
                </a:solidFill>
              </a:rPr>
              <a:t>أ. </a:t>
            </a:r>
            <a:r>
              <a:rPr lang="ar-SA" sz="3600" b="1" dirty="0">
                <a:solidFill>
                  <a:srgbClr val="00B0F0"/>
                </a:solidFill>
              </a:rPr>
              <a:t>إكرام الله </a:t>
            </a:r>
            <a:endParaRPr lang="en-AU" sz="3600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dirty="0" smtClean="0"/>
              <a:t>«</a:t>
            </a:r>
            <a:r>
              <a:rPr lang="ar-JO" sz="3600" dirty="0"/>
              <a:t>قَدِّمُوا لِلرَّبِّ مَجْدَ اسْمِهِ. اسْجُدُوا لِلرَّبِّ فِي زِينَةٍ مُقَدَّسَةٍ</a:t>
            </a:r>
            <a:r>
              <a:rPr lang="ar-JO" sz="3600" dirty="0" smtClean="0"/>
              <a:t>.» </a:t>
            </a:r>
          </a:p>
          <a:p>
            <a:pPr marL="0" indent="0" algn="r" rtl="1">
              <a:buNone/>
            </a:pPr>
            <a:r>
              <a:rPr lang="ar-JO" sz="3600" dirty="0" smtClean="0"/>
              <a:t>					</a:t>
            </a:r>
            <a:r>
              <a:rPr lang="ar-SA" sz="3600" dirty="0" smtClean="0"/>
              <a:t>(</a:t>
            </a:r>
            <a:r>
              <a:rPr lang="ar-SA" sz="3600" dirty="0"/>
              <a:t>مزمور 29: </a:t>
            </a:r>
            <a:r>
              <a:rPr lang="ar-SA" sz="3600" dirty="0" smtClean="0"/>
              <a:t>2</a:t>
            </a:r>
            <a:r>
              <a:rPr lang="ar-JO" sz="3600" dirty="0" smtClean="0"/>
              <a:t>)</a:t>
            </a:r>
          </a:p>
          <a:p>
            <a:pPr marL="0" indent="0" algn="r" rtl="1">
              <a:buNone/>
            </a:pPr>
            <a:r>
              <a:rPr lang="ar-JO" sz="3600" dirty="0"/>
              <a:t>«أَنْتَ مُسْتَحِقٌّ أَيُّهَا الرَّبُّ أَنْ تَأْخُذَ الْمَجْدَ وَالْكَرَامَةَ وَالْقُدْرَةَ، لأَنَّكَ أَنْتَ خَلَقْتَ كُلَّ الأَشْيَاءِ، وَهِيَ بِإِرَادَتِكَ كَائِنَةٌ وَخُلِقَتْ».</a:t>
            </a:r>
            <a:r>
              <a:rPr lang="en-US" sz="3600" dirty="0"/>
              <a:t> </a:t>
            </a:r>
            <a:r>
              <a:rPr lang="ar-JO" sz="3600" dirty="0"/>
              <a:t>	</a:t>
            </a:r>
            <a:r>
              <a:rPr lang="ar-JO" sz="3600" dirty="0" smtClean="0"/>
              <a:t>		(</a:t>
            </a:r>
            <a:r>
              <a:rPr lang="ar-SA" sz="3600" dirty="0" smtClean="0"/>
              <a:t>رؤيا </a:t>
            </a:r>
            <a:r>
              <a:rPr lang="ar-SA" sz="3600" dirty="0"/>
              <a:t>4: </a:t>
            </a:r>
            <a:r>
              <a:rPr lang="ar-SA" sz="3600" dirty="0" smtClean="0"/>
              <a:t>11</a:t>
            </a:r>
            <a:r>
              <a:rPr lang="ar-JO" sz="3600" dirty="0" smtClean="0"/>
              <a:t>)</a:t>
            </a:r>
          </a:p>
          <a:p>
            <a:pPr marL="0" indent="0" algn="r" rtl="1">
              <a:buNone/>
            </a:pPr>
            <a:r>
              <a:rPr lang="ar-JO" sz="3600" b="1" dirty="0" smtClean="0"/>
              <a:t>انظر أيضا إلى (رؤيا 5: 11، 13)</a:t>
            </a:r>
            <a:endParaRPr lang="en-AU" sz="3600" b="1" dirty="0" smtClean="0"/>
          </a:p>
          <a:p>
            <a:pPr marL="0" indent="0">
              <a:buNone/>
            </a:pPr>
            <a:r>
              <a:rPr lang="ar-JO" sz="3600" b="1" dirty="0" smtClean="0">
                <a:solidFill>
                  <a:srgbClr val="FFFF00"/>
                </a:solidFill>
              </a:rPr>
              <a:t> </a:t>
            </a:r>
            <a:endParaRPr lang="en-AU" sz="36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33926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-JO" b="1" dirty="0" smtClean="0"/>
              <a:t>أ</a:t>
            </a:r>
            <a:r>
              <a:rPr lang="ar-JO" b="1" dirty="0"/>
              <a:t>. </a:t>
            </a:r>
            <a:r>
              <a:rPr lang="ar-SA" b="1" dirty="0"/>
              <a:t>إكرام الله </a:t>
            </a:r>
            <a:endParaRPr lang="en-AU" b="1" dirty="0"/>
          </a:p>
          <a:p>
            <a:pPr marL="0" indent="0" algn="r" rtl="1">
              <a:buNone/>
            </a:pPr>
            <a:r>
              <a:rPr lang="ar-JO" b="1" dirty="0" smtClean="0">
                <a:solidFill>
                  <a:srgbClr val="00B0F0"/>
                </a:solidFill>
              </a:rPr>
              <a:t>ب. </a:t>
            </a:r>
            <a:r>
              <a:rPr lang="ar-SA" b="1" dirty="0">
                <a:solidFill>
                  <a:srgbClr val="00B0F0"/>
                </a:solidFill>
              </a:rPr>
              <a:t>إكرام القادة </a:t>
            </a:r>
            <a:endParaRPr lang="en-AU" b="1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AU" sz="1200" b="1" dirty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b="1" dirty="0" smtClean="0"/>
              <a:t>« ... </a:t>
            </a:r>
            <a:r>
              <a:rPr lang="ar-JO" dirty="0"/>
              <a:t>أَنْ تَعْرِفُوا الَّذِينَ يَتْعَبُونَ بَيْنَكُمْ وَيُدَبِّرُونَكُمْ فِي الرَّبِّ وَيُنْذِرُونَكُمْ</a:t>
            </a:r>
            <a:r>
              <a:rPr lang="ar-JO" dirty="0" smtClean="0"/>
              <a:t>، </a:t>
            </a:r>
            <a:r>
              <a:rPr lang="ar-JO" dirty="0"/>
              <a:t>وَأَنْ تَعْتَبِرُوهُمْ كَثِيراً جِدّاً فِي الْمَحَبَّةِ مِنْ أَجْلِ عَمَلِهِمْ. سَالِمُوا بَعْضُكُمْ بَعْضاً</a:t>
            </a:r>
            <a:r>
              <a:rPr lang="ar-JO" dirty="0" smtClean="0"/>
              <a:t>.</a:t>
            </a:r>
            <a:r>
              <a:rPr lang="ar-EG" dirty="0" smtClean="0"/>
              <a:t>»</a:t>
            </a:r>
            <a:endParaRPr lang="ar-JO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b="1" dirty="0" smtClean="0"/>
              <a:t>				(1 </a:t>
            </a:r>
            <a:r>
              <a:rPr lang="ar-JO" b="1" dirty="0" err="1" smtClean="0"/>
              <a:t>تسالونيكي</a:t>
            </a:r>
            <a:r>
              <a:rPr lang="ar-JO" b="1" dirty="0" smtClean="0"/>
              <a:t> 5: </a:t>
            </a:r>
            <a:r>
              <a:rPr lang="ar-JO" b="1" dirty="0" smtClean="0"/>
              <a:t>12</a:t>
            </a:r>
            <a:r>
              <a:rPr lang="ar-EG" b="1" dirty="0" smtClean="0"/>
              <a:t>، </a:t>
            </a:r>
            <a:r>
              <a:rPr lang="ar-JO" b="1" dirty="0" smtClean="0"/>
              <a:t>13</a:t>
            </a:r>
            <a:r>
              <a:rPr lang="ar-JO" b="1" dirty="0" smtClean="0"/>
              <a:t>) </a:t>
            </a:r>
          </a:p>
          <a:p>
            <a:pPr marL="0" indent="0" algn="r" rtl="1">
              <a:buNone/>
            </a:pPr>
            <a:r>
              <a:rPr lang="ar-JO" b="1" dirty="0" smtClean="0"/>
              <a:t>انظر أيضًا إلى (عبرانيين 13</a:t>
            </a:r>
            <a:r>
              <a:rPr lang="ar-JO" b="1" dirty="0" smtClean="0"/>
              <a:t>:</a:t>
            </a:r>
            <a:r>
              <a:rPr lang="ar-EG" b="1" dirty="0" smtClean="0"/>
              <a:t> 7</a:t>
            </a:r>
            <a:r>
              <a:rPr lang="ar-JO" b="1" dirty="0" smtClean="0"/>
              <a:t> </a:t>
            </a:r>
            <a:r>
              <a:rPr lang="ar-JO" b="1" dirty="0" smtClean="0"/>
              <a:t>).</a:t>
            </a:r>
            <a:endParaRPr lang="en-AU" b="1" dirty="0" smtClean="0"/>
          </a:p>
        </p:txBody>
      </p:sp>
    </p:spTree>
    <p:extLst>
      <p:ext uri="{BB962C8B-B14F-4D97-AF65-F5344CB8AC3E}">
        <p14:creationId xmlns:p14="http://schemas.microsoft.com/office/powerpoint/2010/main" val="82647831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marL="0" indent="0" algn="r" rtl="1">
              <a:buNone/>
            </a:pPr>
            <a:r>
              <a:rPr lang="ar-JO" b="1" dirty="0" smtClean="0"/>
              <a:t>2 صموئيل 23: 13 - 17</a:t>
            </a:r>
            <a:endParaRPr lang="en-AU" b="1" dirty="0" smtClean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514600"/>
            <a:ext cx="478152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94271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514350" indent="-514350">
              <a:buAutoNum type="alphaUcPeriod"/>
            </a:pPr>
            <a:endParaRPr lang="ar-JO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أ</a:t>
            </a:r>
            <a:r>
              <a:rPr lang="ar-JO" sz="3600" b="1" dirty="0"/>
              <a:t>. </a:t>
            </a:r>
            <a:r>
              <a:rPr lang="ar-SA" sz="3600" b="1" dirty="0"/>
              <a:t>إكرام الله </a:t>
            </a:r>
            <a:endParaRPr lang="en-AU" sz="3600" b="1" dirty="0"/>
          </a:p>
          <a:p>
            <a:pPr marL="0" indent="0" algn="r" rtl="1">
              <a:buNone/>
            </a:pPr>
            <a:r>
              <a:rPr lang="ar-JO" sz="3600" b="1" dirty="0"/>
              <a:t>ب. </a:t>
            </a:r>
            <a:r>
              <a:rPr lang="ar-SA" sz="3600" b="1" dirty="0"/>
              <a:t>إكرام القادة </a:t>
            </a:r>
            <a:endParaRPr lang="ar-JO" sz="3600" b="1" dirty="0" smtClean="0"/>
          </a:p>
          <a:p>
            <a:pPr marL="0" indent="0" algn="r" rtl="1">
              <a:buNone/>
            </a:pPr>
            <a:r>
              <a:rPr lang="ar-JO" sz="3600" b="1" dirty="0" smtClean="0">
                <a:solidFill>
                  <a:srgbClr val="00B0F0"/>
                </a:solidFill>
              </a:rPr>
              <a:t>ت. </a:t>
            </a:r>
            <a:r>
              <a:rPr lang="ar-SA" sz="3600" b="1" dirty="0">
                <a:solidFill>
                  <a:srgbClr val="00B0F0"/>
                </a:solidFill>
              </a:rPr>
              <a:t>إكرامُ أحَدنا الآخر</a:t>
            </a:r>
            <a:r>
              <a:rPr lang="ar-SA" sz="3600" b="1" dirty="0" smtClean="0">
                <a:solidFill>
                  <a:srgbClr val="00B0F0"/>
                </a:solidFill>
              </a:rPr>
              <a:t>.</a:t>
            </a:r>
            <a:endParaRPr lang="ar-JO" sz="3600" b="1" dirty="0" smtClean="0">
              <a:solidFill>
                <a:srgbClr val="00B0F0"/>
              </a:solidFill>
            </a:endParaRPr>
          </a:p>
          <a:p>
            <a:pPr marL="0" indent="0" algn="r" rtl="1">
              <a:buNone/>
            </a:pPr>
            <a:endParaRPr lang="ar-JO" sz="3600" b="1" dirty="0" smtClean="0">
              <a:solidFill>
                <a:srgbClr val="FFFF00"/>
              </a:solidFill>
            </a:endParaRPr>
          </a:p>
          <a:p>
            <a:pPr marL="0" indent="0" algn="r" rtl="1">
              <a:buNone/>
            </a:pPr>
            <a:r>
              <a:rPr lang="ar-JO" sz="3600" b="1" dirty="0" smtClean="0"/>
              <a:t>«</a:t>
            </a:r>
            <a:r>
              <a:rPr lang="ar-JO" sz="3600" dirty="0"/>
              <a:t>مُقَدِّمِينَ بَعْضُكُمْ بَعْضاً فِي </a:t>
            </a:r>
            <a:r>
              <a:rPr lang="ar-JO" sz="3600" dirty="0" smtClean="0"/>
              <a:t>الْكَرَامَةِ.»</a:t>
            </a:r>
            <a:endParaRPr lang="ar-JO" sz="3600" b="1" dirty="0" smtClean="0"/>
          </a:p>
          <a:p>
            <a:pPr marL="0" indent="0" algn="r" rtl="1">
              <a:buNone/>
            </a:pPr>
            <a:r>
              <a:rPr lang="ar-JO" sz="3600" b="1" dirty="0" smtClean="0"/>
              <a:t>					( رومية 12: 10)</a:t>
            </a:r>
            <a:endParaRPr lang="en-AU" sz="3600" b="1" dirty="0"/>
          </a:p>
        </p:txBody>
      </p:sp>
    </p:spTree>
    <p:extLst>
      <p:ext uri="{BB962C8B-B14F-4D97-AF65-F5344CB8AC3E}">
        <p14:creationId xmlns:p14="http://schemas.microsoft.com/office/powerpoint/2010/main" val="826478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marL="514350" indent="-514350" algn="r">
              <a:buAutoNum type="alphaUcPeriod"/>
            </a:pPr>
            <a:endParaRPr lang="en-AU" b="1" dirty="0" smtClean="0">
              <a:solidFill>
                <a:srgbClr val="FFFF00"/>
              </a:solidFill>
            </a:endParaRPr>
          </a:p>
          <a:p>
            <a:pPr marL="0" lvl="0" indent="0" algn="r" rtl="1">
              <a:buNone/>
            </a:pPr>
            <a:r>
              <a:rPr lang="ar-JO" dirty="0" smtClean="0"/>
              <a:t>أ. المحبَّة </a:t>
            </a:r>
            <a:r>
              <a:rPr lang="ar-JO" dirty="0"/>
              <a:t>هي الشعور </a:t>
            </a:r>
            <a:r>
              <a:rPr lang="ar-JO" dirty="0" smtClean="0"/>
              <a:t>بالآخرين</a:t>
            </a:r>
            <a:r>
              <a:rPr lang="ar-EG" dirty="0" smtClean="0"/>
              <a:t> كما بالنفس</a:t>
            </a:r>
            <a:r>
              <a:rPr lang="ar-JO" dirty="0" smtClean="0"/>
              <a:t>  </a:t>
            </a:r>
            <a:endParaRPr lang="en-US" dirty="0"/>
          </a:p>
          <a:p>
            <a:pPr marL="0" indent="0" algn="r" rtl="1">
              <a:buNone/>
            </a:pPr>
            <a:r>
              <a:rPr lang="ar-JO" dirty="0" smtClean="0"/>
              <a:t>ب. </a:t>
            </a:r>
            <a:r>
              <a:rPr lang="en-AU" dirty="0" smtClean="0"/>
              <a:t> </a:t>
            </a:r>
            <a:r>
              <a:rPr lang="ar-JO" dirty="0"/>
              <a:t>المحبَّة هي خدمةُ الآخرين </a:t>
            </a:r>
            <a:r>
              <a:rPr lang="ar-JO" dirty="0" smtClean="0"/>
              <a:t> </a:t>
            </a:r>
            <a:endParaRPr lang="en-AU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604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395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62000"/>
            <a:ext cx="4230000" cy="5400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00" lvl="8" indent="0" algn="r" rtl="1">
              <a:buNone/>
            </a:pPr>
            <a:r>
              <a:rPr lang="ar-JO" sz="3600" b="1" dirty="0" smtClean="0">
                <a:latin typeface="+mj-lt"/>
              </a:rPr>
              <a:t> </a:t>
            </a:r>
            <a:r>
              <a:rPr lang="en-AU" sz="3600" b="1" dirty="0" smtClean="0">
                <a:latin typeface="+mj-lt"/>
              </a:rPr>
              <a:t> </a:t>
            </a:r>
            <a:endParaRPr lang="ar-JO" sz="3600" b="1" dirty="0" smtClean="0">
              <a:latin typeface="+mj-lt"/>
            </a:endParaRPr>
          </a:p>
          <a:p>
            <a:pPr marL="3657600" lvl="8" indent="0" algn="r">
              <a:buNone/>
            </a:pPr>
            <a:r>
              <a:rPr lang="ar-JO" sz="3600" b="1" dirty="0" smtClean="0">
                <a:latin typeface="+mj-lt"/>
              </a:rPr>
              <a:t>الأم تريز</a:t>
            </a:r>
            <a:r>
              <a:rPr lang="ar-EG" sz="3600" b="1" dirty="0" smtClean="0">
                <a:latin typeface="+mj-lt"/>
              </a:rPr>
              <a:t>ة</a:t>
            </a:r>
            <a:endParaRPr lang="ar-JO" sz="3600" b="1" dirty="0" smtClean="0">
              <a:latin typeface="+mj-lt"/>
            </a:endParaRPr>
          </a:p>
          <a:p>
            <a:pPr marL="3657600" lvl="8" indent="0" algn="r">
              <a:buNone/>
            </a:pPr>
            <a:r>
              <a:rPr lang="ar-JO" sz="3600" b="1" dirty="0" smtClean="0">
                <a:latin typeface="+mj-lt"/>
              </a:rPr>
              <a:t>اسمها الحقيقي </a:t>
            </a:r>
          </a:p>
          <a:p>
            <a:pPr marL="3657600" lvl="8" indent="0" algn="r">
              <a:buNone/>
            </a:pPr>
            <a:r>
              <a:rPr lang="ar-JO" sz="3600" b="1" dirty="0" smtClean="0">
                <a:latin typeface="+mj-lt"/>
              </a:rPr>
              <a:t>أغنس غونكزا</a:t>
            </a:r>
          </a:p>
          <a:p>
            <a:pPr marL="3657600" lvl="8" indent="0" algn="r">
              <a:buNone/>
            </a:pPr>
            <a:r>
              <a:rPr lang="en-AU" sz="3600" b="1" dirty="0" smtClean="0">
                <a:latin typeface="+mj-lt"/>
              </a:rPr>
              <a:t>Agnes </a:t>
            </a:r>
            <a:r>
              <a:rPr lang="en-AU" sz="3600" b="1" dirty="0" err="1" smtClean="0">
                <a:latin typeface="+mj-lt"/>
              </a:rPr>
              <a:t>Gonxha</a:t>
            </a:r>
            <a:endParaRPr lang="en-AU" sz="3600" b="1" dirty="0" smtClean="0">
              <a:latin typeface="+mj-lt"/>
            </a:endParaRPr>
          </a:p>
          <a:p>
            <a:pPr marL="3657600" lvl="8" indent="0" algn="r">
              <a:buNone/>
            </a:pPr>
            <a:r>
              <a:rPr lang="en-AU" sz="3600" b="1" dirty="0" smtClean="0">
                <a:latin typeface="+mj-lt"/>
              </a:rPr>
              <a:t>(1910-1997)</a:t>
            </a:r>
          </a:p>
          <a:p>
            <a:pPr marL="3657600" lvl="8" indent="0" algn="r">
              <a:buNone/>
            </a:pPr>
            <a:r>
              <a:rPr lang="ar-JO" sz="3600" b="1" dirty="0" smtClean="0">
                <a:latin typeface="+mj-lt"/>
              </a:rPr>
              <a:t>راهبة كاثوليكية </a:t>
            </a:r>
            <a:endParaRPr lang="en-AU" sz="3600" b="1" dirty="0" smtClean="0">
              <a:latin typeface="+mj-lt"/>
            </a:endParaRPr>
          </a:p>
          <a:p>
            <a:pPr marL="3657600" lvl="8" indent="0" algn="r">
              <a:buNone/>
            </a:pPr>
            <a:r>
              <a:rPr lang="ar-JO" sz="3600" b="1" dirty="0" smtClean="0">
                <a:latin typeface="+mj-lt"/>
              </a:rPr>
              <a:t>كالكوتا، الهند</a:t>
            </a:r>
            <a:endParaRPr lang="en-AU" sz="3600" b="1" dirty="0" smtClean="0">
              <a:latin typeface="+mj-lt"/>
            </a:endParaRPr>
          </a:p>
          <a:p>
            <a:pPr lvl="8" algn="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82068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</TotalTime>
  <Words>1236</Words>
  <Application>Microsoft Office PowerPoint</Application>
  <PresentationFormat>On-screen Show (4:3)</PresentationFormat>
  <Paragraphs>257</Paragraphs>
  <Slides>64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8" baseType="lpstr">
      <vt:lpstr>Arial</vt:lpstr>
      <vt:lpstr>Calibri</vt:lpstr>
      <vt:lpstr>Times New Roman</vt:lpstr>
      <vt:lpstr>Office Theme</vt:lpstr>
      <vt:lpstr>PowerPoint Presentation</vt:lpstr>
      <vt:lpstr>المبادئ المختصة  لفريق قويّ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جون جي. باتون (1824-1907)  مرسل إلى  New Hebrides (Vanuatu) 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العلاقة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relationships</dc:title>
  <dc:creator>Bruce</dc:creator>
  <cp:lastModifiedBy>Mina</cp:lastModifiedBy>
  <cp:revision>74</cp:revision>
  <dcterms:created xsi:type="dcterms:W3CDTF">2006-08-16T00:00:00Z</dcterms:created>
  <dcterms:modified xsi:type="dcterms:W3CDTF">2014-08-23T06:56:47Z</dcterms:modified>
</cp:coreProperties>
</file>